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71" r:id="rId5"/>
    <p:sldId id="270" r:id="rId6"/>
    <p:sldId id="269" r:id="rId7"/>
    <p:sldId id="258" r:id="rId8"/>
    <p:sldId id="259" r:id="rId9"/>
    <p:sldId id="261" r:id="rId10"/>
    <p:sldId id="262" r:id="rId11"/>
    <p:sldId id="263" r:id="rId12"/>
    <p:sldId id="264" r:id="rId13"/>
    <p:sldId id="265" r:id="rId14"/>
    <p:sldId id="268" r:id="rId15"/>
    <p:sldId id="276" r:id="rId16"/>
    <p:sldId id="272" r:id="rId17"/>
    <p:sldId id="273" r:id="rId18"/>
    <p:sldId id="275" r:id="rId19"/>
    <p:sldId id="274" r:id="rId20"/>
    <p:sldId id="267" r:id="rId2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EF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bg bwMode="gray">
      <p:bgPr>
        <a:solidFill>
          <a:schemeClr val="bg1"/>
        </a:solidFill>
        <a:effectLst/>
      </p:bgPr>
    </p:bg>
    <p:spTree>
      <p:nvGrpSpPr>
        <p:cNvPr id="1" name=""/>
        <p:cNvGrpSpPr/>
        <p:nvPr/>
      </p:nvGrpSpPr>
      <p:grpSpPr>
        <a:xfrm>
          <a:off x="0" y="0"/>
          <a:ext cx="0" cy="0"/>
          <a:chOff x="0" y="0"/>
          <a:chExt cx="0" cy="0"/>
        </a:xfrm>
      </p:grpSpPr>
      <p:sp>
        <p:nvSpPr>
          <p:cNvPr id="436842" name="Rectangle 1642"/>
          <p:cNvSpPr>
            <a:spLocks noChangeArrowheads="1"/>
          </p:cNvSpPr>
          <p:nvPr/>
        </p:nvSpPr>
        <p:spPr bwMode="gray">
          <a:xfrm>
            <a:off x="3071813" y="0"/>
            <a:ext cx="1417637" cy="6858000"/>
          </a:xfrm>
          <a:prstGeom prst="rect">
            <a:avLst/>
          </a:prstGeom>
          <a:solidFill>
            <a:schemeClr val="accent2">
              <a:alpha val="70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834" name="Rectangle 1634"/>
          <p:cNvSpPr>
            <a:spLocks noChangeArrowheads="1"/>
          </p:cNvSpPr>
          <p:nvPr/>
        </p:nvSpPr>
        <p:spPr bwMode="gray">
          <a:xfrm>
            <a:off x="0" y="0"/>
            <a:ext cx="3152775" cy="6858000"/>
          </a:xfrm>
          <a:prstGeom prst="rect">
            <a:avLst/>
          </a:prstGeom>
          <a:gradFill rotWithShape="1">
            <a:gsLst>
              <a:gs pos="0">
                <a:schemeClr val="accent2"/>
              </a:gs>
              <a:gs pos="100000">
                <a:schemeClr val="accent2">
                  <a:gamma/>
                  <a:shade val="85882"/>
                  <a:invGamma/>
                </a:schemeClr>
              </a:gs>
            </a:gsLst>
            <a:lin ang="5400000" scaled="1"/>
          </a:gra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796" name="Rectangle 1596"/>
          <p:cNvSpPr>
            <a:spLocks noChangeArrowheads="1"/>
          </p:cNvSpPr>
          <p:nvPr/>
        </p:nvSpPr>
        <p:spPr bwMode="gray">
          <a:xfrm>
            <a:off x="6902450" y="-11113"/>
            <a:ext cx="303213" cy="6858001"/>
          </a:xfrm>
          <a:prstGeom prst="rect">
            <a:avLst/>
          </a:prstGeom>
          <a:solidFill>
            <a:schemeClr val="accent2">
              <a:alpha val="30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797" name="Rectangle 1597"/>
          <p:cNvSpPr>
            <a:spLocks noChangeArrowheads="1"/>
          </p:cNvSpPr>
          <p:nvPr/>
        </p:nvSpPr>
        <p:spPr bwMode="gray">
          <a:xfrm>
            <a:off x="7158038" y="12700"/>
            <a:ext cx="227012" cy="6858000"/>
          </a:xfrm>
          <a:prstGeom prst="rect">
            <a:avLst/>
          </a:prstGeom>
          <a:solidFill>
            <a:schemeClr val="accent2">
              <a:alpha val="20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792" name="Rectangle 1592"/>
          <p:cNvSpPr>
            <a:spLocks noChangeArrowheads="1"/>
          </p:cNvSpPr>
          <p:nvPr/>
        </p:nvSpPr>
        <p:spPr bwMode="gray">
          <a:xfrm>
            <a:off x="4375150" y="0"/>
            <a:ext cx="1060450" cy="6858000"/>
          </a:xfrm>
          <a:prstGeom prst="rect">
            <a:avLst/>
          </a:prstGeom>
          <a:solidFill>
            <a:schemeClr val="accent2">
              <a:alpha val="64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793" name="Rectangle 1593"/>
          <p:cNvSpPr>
            <a:spLocks noChangeArrowheads="1"/>
          </p:cNvSpPr>
          <p:nvPr/>
        </p:nvSpPr>
        <p:spPr bwMode="gray">
          <a:xfrm>
            <a:off x="5359400" y="-17463"/>
            <a:ext cx="728663" cy="6938963"/>
          </a:xfrm>
          <a:prstGeom prst="rect">
            <a:avLst/>
          </a:prstGeom>
          <a:solidFill>
            <a:schemeClr val="accent2">
              <a:alpha val="53999"/>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794" name="Rectangle 1594"/>
          <p:cNvSpPr>
            <a:spLocks noChangeArrowheads="1"/>
          </p:cNvSpPr>
          <p:nvPr/>
        </p:nvSpPr>
        <p:spPr bwMode="gray">
          <a:xfrm>
            <a:off x="6018213" y="-19050"/>
            <a:ext cx="547687" cy="6938963"/>
          </a:xfrm>
          <a:prstGeom prst="rect">
            <a:avLst/>
          </a:prstGeom>
          <a:solidFill>
            <a:schemeClr val="accent2">
              <a:alpha val="47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795" name="Rectangle 1595"/>
          <p:cNvSpPr>
            <a:spLocks noChangeArrowheads="1"/>
          </p:cNvSpPr>
          <p:nvPr/>
        </p:nvSpPr>
        <p:spPr bwMode="gray">
          <a:xfrm>
            <a:off x="6505575" y="0"/>
            <a:ext cx="446088" cy="6858000"/>
          </a:xfrm>
          <a:prstGeom prst="rect">
            <a:avLst/>
          </a:prstGeom>
          <a:solidFill>
            <a:schemeClr val="accent2">
              <a:alpha val="37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822" name="Rectangle 1622"/>
          <p:cNvSpPr>
            <a:spLocks noChangeArrowheads="1"/>
          </p:cNvSpPr>
          <p:nvPr/>
        </p:nvSpPr>
        <p:spPr bwMode="gray">
          <a:xfrm>
            <a:off x="7339013" y="52388"/>
            <a:ext cx="136525" cy="6858000"/>
          </a:xfrm>
          <a:prstGeom prst="rect">
            <a:avLst/>
          </a:prstGeom>
          <a:solidFill>
            <a:schemeClr val="accent2">
              <a:alpha val="14999"/>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823" name="Rectangle 1623"/>
          <p:cNvSpPr>
            <a:spLocks noChangeArrowheads="1"/>
          </p:cNvSpPr>
          <p:nvPr/>
        </p:nvSpPr>
        <p:spPr bwMode="gray">
          <a:xfrm>
            <a:off x="8366125" y="20638"/>
            <a:ext cx="344488" cy="6858000"/>
          </a:xfrm>
          <a:prstGeom prst="rect">
            <a:avLst/>
          </a:prstGeom>
          <a:solidFill>
            <a:schemeClr val="accent2">
              <a:alpha val="23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824" name="Rectangle 1624"/>
          <p:cNvSpPr>
            <a:spLocks noChangeArrowheads="1"/>
          </p:cNvSpPr>
          <p:nvPr/>
        </p:nvSpPr>
        <p:spPr bwMode="gray">
          <a:xfrm>
            <a:off x="8664575" y="0"/>
            <a:ext cx="474663" cy="6858000"/>
          </a:xfrm>
          <a:prstGeom prst="rect">
            <a:avLst/>
          </a:prstGeom>
          <a:solidFill>
            <a:schemeClr val="accent2">
              <a:alpha val="28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813" name="Text Box 1613"/>
          <p:cNvSpPr txBox="1">
            <a:spLocks noChangeArrowheads="1"/>
          </p:cNvSpPr>
          <p:nvPr/>
        </p:nvSpPr>
        <p:spPr bwMode="gray">
          <a:xfrm>
            <a:off x="76200" y="6477000"/>
            <a:ext cx="1608138"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rgbClr val="1C1C1C">
                      <a:alpha val="50000"/>
                    </a:srgbClr>
                  </a:outerShdw>
                </a:effectLst>
              </a14:hiddenEffects>
            </a:ext>
          </a:extLst>
        </p:spPr>
        <p:txBody>
          <a:bodyPr>
            <a:spAutoFit/>
          </a:bodyPr>
          <a:lstStyle/>
          <a:p>
            <a:pPr algn="r">
              <a:spcBef>
                <a:spcPct val="50000"/>
              </a:spcBef>
            </a:pPr>
            <a:r>
              <a:rPr lang="en-US" altLang="es-CO" sz="1000">
                <a:solidFill>
                  <a:srgbClr val="F8F8F8"/>
                </a:solidFill>
              </a:rPr>
              <a:t>www.themegallery.com</a:t>
            </a:r>
          </a:p>
        </p:txBody>
      </p:sp>
      <p:sp>
        <p:nvSpPr>
          <p:cNvPr id="436812" name="Text Box 1612"/>
          <p:cNvSpPr txBox="1">
            <a:spLocks noChangeArrowheads="1"/>
          </p:cNvSpPr>
          <p:nvPr/>
        </p:nvSpPr>
        <p:spPr bwMode="gray">
          <a:xfrm>
            <a:off x="276225" y="6007100"/>
            <a:ext cx="1169988" cy="457200"/>
          </a:xfrm>
          <a:prstGeom prst="rect">
            <a:avLst/>
          </a:prstGeom>
          <a:noFill/>
          <a:ln>
            <a:noFill/>
          </a:ln>
          <a:effectLst/>
          <a:extLst>
            <a:ext uri="{909E8E84-426E-40DD-AFC4-6F175D3DCCD1}">
              <a14:hiddenFill xmlns:a14="http://schemas.microsoft.com/office/drawing/2010/main" xmlns="">
                <a:gradFill rotWithShape="1">
                  <a:gsLst>
                    <a:gs pos="0">
                      <a:schemeClr val="accent2"/>
                    </a:gs>
                    <a:gs pos="100000">
                      <a:schemeClr val="accent2">
                        <a:gamma/>
                        <a:shade val="46275"/>
                        <a:invGamma/>
                      </a:schemeClr>
                    </a:gs>
                  </a:gsLst>
                  <a:lin ang="5400000" scaled="1"/>
                </a:gradFill>
              </a14:hiddenFill>
            </a:ex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1C1C1C">
                      <a:alpha val="50000"/>
                    </a:srgbClr>
                  </a:outerShdw>
                </a:effectLst>
              </a14:hiddenEffects>
            </a:ext>
          </a:extLst>
        </p:spPr>
        <p:txBody>
          <a:bodyPr>
            <a:spAutoFit/>
          </a:bodyPr>
          <a:lstStyle/>
          <a:p>
            <a:pPr>
              <a:spcBef>
                <a:spcPct val="50000"/>
              </a:spcBef>
            </a:pPr>
            <a:r>
              <a:rPr lang="en-US" altLang="es-CO" sz="2400">
                <a:solidFill>
                  <a:srgbClr val="FFFFFF"/>
                </a:solidFill>
                <a:latin typeface="Verdana" pitchFamily="34" charset="0"/>
              </a:rPr>
              <a:t>LOGO</a:t>
            </a:r>
          </a:p>
        </p:txBody>
      </p:sp>
      <p:sp>
        <p:nvSpPr>
          <p:cNvPr id="436843" name="Rectangle 1643"/>
          <p:cNvSpPr>
            <a:spLocks noChangeArrowheads="1"/>
          </p:cNvSpPr>
          <p:nvPr/>
        </p:nvSpPr>
        <p:spPr bwMode="gray">
          <a:xfrm>
            <a:off x="7953375" y="4763"/>
            <a:ext cx="136525" cy="6858000"/>
          </a:xfrm>
          <a:prstGeom prst="rect">
            <a:avLst/>
          </a:prstGeom>
          <a:solidFill>
            <a:schemeClr val="accent2">
              <a:alpha val="6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844" name="Rectangle 1644"/>
          <p:cNvSpPr>
            <a:spLocks noChangeArrowheads="1"/>
          </p:cNvSpPr>
          <p:nvPr/>
        </p:nvSpPr>
        <p:spPr bwMode="gray">
          <a:xfrm>
            <a:off x="8045450" y="4763"/>
            <a:ext cx="168275" cy="6858000"/>
          </a:xfrm>
          <a:prstGeom prst="rect">
            <a:avLst/>
          </a:prstGeom>
          <a:solidFill>
            <a:schemeClr val="accent2">
              <a:alpha val="12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845" name="Rectangle 1645"/>
          <p:cNvSpPr>
            <a:spLocks noChangeArrowheads="1"/>
          </p:cNvSpPr>
          <p:nvPr/>
        </p:nvSpPr>
        <p:spPr bwMode="gray">
          <a:xfrm>
            <a:off x="8177213" y="-11113"/>
            <a:ext cx="230187" cy="6858001"/>
          </a:xfrm>
          <a:prstGeom prst="rect">
            <a:avLst/>
          </a:prstGeom>
          <a:solidFill>
            <a:schemeClr val="accent2">
              <a:alpha val="17999"/>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436847" name="Rectangle 1647"/>
          <p:cNvSpPr>
            <a:spLocks noGrp="1" noChangeArrowheads="1"/>
          </p:cNvSpPr>
          <p:nvPr>
            <p:ph type="ctrTitle" sz="quarter"/>
          </p:nvPr>
        </p:nvSpPr>
        <p:spPr bwMode="gray">
          <a:xfrm>
            <a:off x="3802063" y="1314450"/>
            <a:ext cx="5105400" cy="1470025"/>
          </a:xfrm>
        </p:spPr>
        <p:txBody>
          <a:bodyPr/>
          <a:lstStyle>
            <a:lvl1pPr algn="ctr">
              <a:defRPr sz="4400"/>
            </a:lvl1pPr>
          </a:lstStyle>
          <a:p>
            <a:pPr lvl="0"/>
            <a:r>
              <a:rPr lang="es-ES" altLang="es-CO" noProof="0" smtClean="0"/>
              <a:t>Haga clic para modificar el estilo de título del patrón</a:t>
            </a:r>
            <a:endParaRPr lang="en-US" altLang="es-CO" noProof="0" smtClean="0"/>
          </a:p>
        </p:txBody>
      </p:sp>
      <p:sp>
        <p:nvSpPr>
          <p:cNvPr id="436848" name="Rectangle 1648"/>
          <p:cNvSpPr>
            <a:spLocks noGrp="1" noChangeArrowheads="1"/>
          </p:cNvSpPr>
          <p:nvPr>
            <p:ph type="subTitle" sz="quarter" idx="1"/>
          </p:nvPr>
        </p:nvSpPr>
        <p:spPr bwMode="gray">
          <a:xfrm>
            <a:off x="3810000" y="2762250"/>
            <a:ext cx="5151438" cy="757238"/>
          </a:xfrm>
        </p:spPr>
        <p:txBody>
          <a:bodyPr/>
          <a:lstStyle>
            <a:lvl1pPr marL="0" indent="0" algn="ctr">
              <a:buFont typeface="Wingdings" pitchFamily="2" charset="2"/>
              <a:buNone/>
              <a:defRPr sz="2000" b="0">
                <a:solidFill>
                  <a:schemeClr val="tx1"/>
                </a:solidFill>
              </a:defRPr>
            </a:lvl1pPr>
          </a:lstStyle>
          <a:p>
            <a:pPr lvl="0"/>
            <a:r>
              <a:rPr lang="es-ES" altLang="es-CO" noProof="0" smtClean="0"/>
              <a:t>Haga clic para modificar el estilo de subtítulo del patrón</a:t>
            </a:r>
            <a:endParaRPr lang="en-US" altLang="es-CO" noProof="0" smtClean="0"/>
          </a:p>
        </p:txBody>
      </p:sp>
      <p:sp>
        <p:nvSpPr>
          <p:cNvPr id="436850" name="Rectangle 1650"/>
          <p:cNvSpPr>
            <a:spLocks noGrp="1" noChangeArrowheads="1"/>
          </p:cNvSpPr>
          <p:nvPr>
            <p:ph type="ftr" sz="quarter" idx="3"/>
          </p:nvPr>
        </p:nvSpPr>
        <p:spPr bwMode="gray">
          <a:xfrm>
            <a:off x="3552825" y="6534150"/>
            <a:ext cx="2895600" cy="234950"/>
          </a:xfrm>
        </p:spPr>
        <p:txBody>
          <a:bodyPr/>
          <a:lstStyle>
            <a:lvl1pPr>
              <a:defRPr/>
            </a:lvl1pPr>
          </a:lstStyle>
          <a:p>
            <a:endParaRPr lang="es-CO"/>
          </a:p>
        </p:txBody>
      </p:sp>
      <p:sp>
        <p:nvSpPr>
          <p:cNvPr id="436849" name="Rectangle 1649"/>
          <p:cNvSpPr>
            <a:spLocks noGrp="1" noChangeArrowheads="1"/>
          </p:cNvSpPr>
          <p:nvPr>
            <p:ph type="dt" sz="quarter" idx="2"/>
          </p:nvPr>
        </p:nvSpPr>
        <p:spPr bwMode="gray">
          <a:xfrm>
            <a:off x="6900863" y="6526213"/>
            <a:ext cx="2133600" cy="274637"/>
          </a:xfrm>
        </p:spPr>
        <p:txBody>
          <a:bodyPr/>
          <a:lstStyle>
            <a:lvl1pPr>
              <a:defRPr/>
            </a:lvl1pPr>
          </a:lstStyle>
          <a:p>
            <a:fld id="{8E678638-9543-4038-B986-132F7B255131}" type="datetimeFigureOut">
              <a:rPr lang="es-CO" smtClean="0"/>
              <a:pPr/>
              <a:t>03/10/2014</a:t>
            </a:fld>
            <a:endParaRPr lang="es-CO"/>
          </a:p>
        </p:txBody>
      </p:sp>
      <p:sp>
        <p:nvSpPr>
          <p:cNvPr id="436851" name="Rectangle 1651"/>
          <p:cNvSpPr>
            <a:spLocks noGrp="1" noChangeArrowheads="1"/>
          </p:cNvSpPr>
          <p:nvPr>
            <p:ph type="sldNum" sz="quarter" idx="4"/>
          </p:nvPr>
        </p:nvSpPr>
        <p:spPr bwMode="gray">
          <a:xfrm>
            <a:off x="3011488" y="6527800"/>
            <a:ext cx="373062" cy="234950"/>
          </a:xfrm>
        </p:spPr>
        <p:txBody>
          <a:bodyPr/>
          <a:lstStyle>
            <a:lvl1pPr>
              <a:defRPr/>
            </a:lvl1pPr>
          </a:lstStyle>
          <a:p>
            <a:fld id="{8BE45C10-CA37-4FE0-B553-76038E7B69BD}" type="slidenum">
              <a:rPr lang="es-CO" smtClean="0"/>
              <a:pPr/>
              <a:t>‹Nº›</a:t>
            </a:fld>
            <a:endParaRPr lang="es-CO"/>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36834"/>
                                        </p:tgtEl>
                                        <p:attrNameLst>
                                          <p:attrName>style.visibility</p:attrName>
                                        </p:attrNameLst>
                                      </p:cBhvr>
                                      <p:to>
                                        <p:strVal val="visible"/>
                                      </p:to>
                                    </p:set>
                                    <p:animEffect transition="in" filter="wipe(up)">
                                      <p:cBhvr>
                                        <p:cTn id="7" dur="500"/>
                                        <p:tgtEl>
                                          <p:spTgt spid="436834"/>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436842"/>
                                        </p:tgtEl>
                                        <p:attrNameLst>
                                          <p:attrName>style.visibility</p:attrName>
                                        </p:attrNameLst>
                                      </p:cBhvr>
                                      <p:to>
                                        <p:strVal val="visible"/>
                                      </p:to>
                                    </p:set>
                                    <p:animEffect transition="in" filter="wipe(up)">
                                      <p:cBhvr>
                                        <p:cTn id="10" dur="500"/>
                                        <p:tgtEl>
                                          <p:spTgt spid="436842"/>
                                        </p:tgtEl>
                                      </p:cBhvr>
                                    </p:animEffect>
                                  </p:childTnLst>
                                </p:cTn>
                              </p:par>
                              <p:par>
                                <p:cTn id="11" presetID="22" presetClass="entr" presetSubtype="1" fill="hold" grpId="0" nodeType="withEffect">
                                  <p:stCondLst>
                                    <p:cond delay="500"/>
                                  </p:stCondLst>
                                  <p:childTnLst>
                                    <p:set>
                                      <p:cBhvr>
                                        <p:cTn id="12" dur="1" fill="hold">
                                          <p:stCondLst>
                                            <p:cond delay="0"/>
                                          </p:stCondLst>
                                        </p:cTn>
                                        <p:tgtEl>
                                          <p:spTgt spid="436792"/>
                                        </p:tgtEl>
                                        <p:attrNameLst>
                                          <p:attrName>style.visibility</p:attrName>
                                        </p:attrNameLst>
                                      </p:cBhvr>
                                      <p:to>
                                        <p:strVal val="visible"/>
                                      </p:to>
                                    </p:set>
                                    <p:animEffect transition="in" filter="wipe(up)">
                                      <p:cBhvr>
                                        <p:cTn id="13" dur="500"/>
                                        <p:tgtEl>
                                          <p:spTgt spid="43679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436793"/>
                                        </p:tgtEl>
                                        <p:attrNameLst>
                                          <p:attrName>style.visibility</p:attrName>
                                        </p:attrNameLst>
                                      </p:cBhvr>
                                      <p:to>
                                        <p:strVal val="visible"/>
                                      </p:to>
                                    </p:set>
                                    <p:animEffect transition="in" filter="wipe(up)">
                                      <p:cBhvr>
                                        <p:cTn id="16" dur="500"/>
                                        <p:tgtEl>
                                          <p:spTgt spid="436793"/>
                                        </p:tgtEl>
                                      </p:cBhvr>
                                    </p:animEffect>
                                  </p:childTnLst>
                                </p:cTn>
                              </p:par>
                              <p:par>
                                <p:cTn id="17" presetID="47" presetClass="entr" presetSubtype="0" fill="hold" grpId="0" nodeType="withEffect">
                                  <p:stCondLst>
                                    <p:cond delay="1100"/>
                                  </p:stCondLst>
                                  <p:childTnLst>
                                    <p:set>
                                      <p:cBhvr>
                                        <p:cTn id="18" dur="1" fill="hold">
                                          <p:stCondLst>
                                            <p:cond delay="0"/>
                                          </p:stCondLst>
                                        </p:cTn>
                                        <p:tgtEl>
                                          <p:spTgt spid="436794"/>
                                        </p:tgtEl>
                                        <p:attrNameLst>
                                          <p:attrName>style.visibility</p:attrName>
                                        </p:attrNameLst>
                                      </p:cBhvr>
                                      <p:to>
                                        <p:strVal val="visible"/>
                                      </p:to>
                                    </p:set>
                                    <p:animEffect transition="in" filter="fade">
                                      <p:cBhvr>
                                        <p:cTn id="19" dur="500"/>
                                        <p:tgtEl>
                                          <p:spTgt spid="436794"/>
                                        </p:tgtEl>
                                      </p:cBhvr>
                                    </p:animEffect>
                                    <p:anim calcmode="lin" valueType="num">
                                      <p:cBhvr>
                                        <p:cTn id="20" dur="500" fill="hold"/>
                                        <p:tgtEl>
                                          <p:spTgt spid="436794"/>
                                        </p:tgtEl>
                                        <p:attrNameLst>
                                          <p:attrName>ppt_x</p:attrName>
                                        </p:attrNameLst>
                                      </p:cBhvr>
                                      <p:tavLst>
                                        <p:tav tm="0">
                                          <p:val>
                                            <p:strVal val="#ppt_x"/>
                                          </p:val>
                                        </p:tav>
                                        <p:tav tm="100000">
                                          <p:val>
                                            <p:strVal val="#ppt_x"/>
                                          </p:val>
                                        </p:tav>
                                      </p:tavLst>
                                    </p:anim>
                                    <p:anim calcmode="lin" valueType="num">
                                      <p:cBhvr>
                                        <p:cTn id="21" dur="500" fill="hold"/>
                                        <p:tgtEl>
                                          <p:spTgt spid="436794"/>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1500"/>
                                  </p:stCondLst>
                                  <p:childTnLst>
                                    <p:set>
                                      <p:cBhvr>
                                        <p:cTn id="23" dur="1" fill="hold">
                                          <p:stCondLst>
                                            <p:cond delay="0"/>
                                          </p:stCondLst>
                                        </p:cTn>
                                        <p:tgtEl>
                                          <p:spTgt spid="436795"/>
                                        </p:tgtEl>
                                        <p:attrNameLst>
                                          <p:attrName>style.visibility</p:attrName>
                                        </p:attrNameLst>
                                      </p:cBhvr>
                                      <p:to>
                                        <p:strVal val="visible"/>
                                      </p:to>
                                    </p:set>
                                    <p:animEffect transition="in" filter="fade">
                                      <p:cBhvr>
                                        <p:cTn id="24" dur="500"/>
                                        <p:tgtEl>
                                          <p:spTgt spid="436795"/>
                                        </p:tgtEl>
                                      </p:cBhvr>
                                    </p:animEffect>
                                    <p:anim calcmode="lin" valueType="num">
                                      <p:cBhvr>
                                        <p:cTn id="25" dur="500" fill="hold"/>
                                        <p:tgtEl>
                                          <p:spTgt spid="436795"/>
                                        </p:tgtEl>
                                        <p:attrNameLst>
                                          <p:attrName>ppt_x</p:attrName>
                                        </p:attrNameLst>
                                      </p:cBhvr>
                                      <p:tavLst>
                                        <p:tav tm="0">
                                          <p:val>
                                            <p:strVal val="#ppt_x"/>
                                          </p:val>
                                        </p:tav>
                                        <p:tav tm="100000">
                                          <p:val>
                                            <p:strVal val="#ppt_x"/>
                                          </p:val>
                                        </p:tav>
                                      </p:tavLst>
                                    </p:anim>
                                    <p:anim calcmode="lin" valueType="num">
                                      <p:cBhvr>
                                        <p:cTn id="26" dur="500" fill="hold"/>
                                        <p:tgtEl>
                                          <p:spTgt spid="436795"/>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1900"/>
                                  </p:stCondLst>
                                  <p:childTnLst>
                                    <p:set>
                                      <p:cBhvr>
                                        <p:cTn id="28" dur="1" fill="hold">
                                          <p:stCondLst>
                                            <p:cond delay="0"/>
                                          </p:stCondLst>
                                        </p:cTn>
                                        <p:tgtEl>
                                          <p:spTgt spid="436796"/>
                                        </p:tgtEl>
                                        <p:attrNameLst>
                                          <p:attrName>style.visibility</p:attrName>
                                        </p:attrNameLst>
                                      </p:cBhvr>
                                      <p:to>
                                        <p:strVal val="visible"/>
                                      </p:to>
                                    </p:set>
                                    <p:animEffect transition="in" filter="fade">
                                      <p:cBhvr>
                                        <p:cTn id="29" dur="500"/>
                                        <p:tgtEl>
                                          <p:spTgt spid="436796"/>
                                        </p:tgtEl>
                                      </p:cBhvr>
                                    </p:animEffect>
                                    <p:anim calcmode="lin" valueType="num">
                                      <p:cBhvr>
                                        <p:cTn id="30" dur="500" fill="hold"/>
                                        <p:tgtEl>
                                          <p:spTgt spid="436796"/>
                                        </p:tgtEl>
                                        <p:attrNameLst>
                                          <p:attrName>ppt_x</p:attrName>
                                        </p:attrNameLst>
                                      </p:cBhvr>
                                      <p:tavLst>
                                        <p:tav tm="0">
                                          <p:val>
                                            <p:strVal val="#ppt_x"/>
                                          </p:val>
                                        </p:tav>
                                        <p:tav tm="100000">
                                          <p:val>
                                            <p:strVal val="#ppt_x"/>
                                          </p:val>
                                        </p:tav>
                                      </p:tavLst>
                                    </p:anim>
                                    <p:anim calcmode="lin" valueType="num">
                                      <p:cBhvr>
                                        <p:cTn id="31" dur="500" fill="hold"/>
                                        <p:tgtEl>
                                          <p:spTgt spid="436796"/>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2300"/>
                                  </p:stCondLst>
                                  <p:childTnLst>
                                    <p:set>
                                      <p:cBhvr>
                                        <p:cTn id="33" dur="1" fill="hold">
                                          <p:stCondLst>
                                            <p:cond delay="0"/>
                                          </p:stCondLst>
                                        </p:cTn>
                                        <p:tgtEl>
                                          <p:spTgt spid="436797"/>
                                        </p:tgtEl>
                                        <p:attrNameLst>
                                          <p:attrName>style.visibility</p:attrName>
                                        </p:attrNameLst>
                                      </p:cBhvr>
                                      <p:to>
                                        <p:strVal val="visible"/>
                                      </p:to>
                                    </p:set>
                                    <p:animEffect transition="in" filter="fade">
                                      <p:cBhvr>
                                        <p:cTn id="34" dur="500"/>
                                        <p:tgtEl>
                                          <p:spTgt spid="436797"/>
                                        </p:tgtEl>
                                      </p:cBhvr>
                                    </p:animEffect>
                                    <p:anim calcmode="lin" valueType="num">
                                      <p:cBhvr>
                                        <p:cTn id="35" dur="500" fill="hold"/>
                                        <p:tgtEl>
                                          <p:spTgt spid="436797"/>
                                        </p:tgtEl>
                                        <p:attrNameLst>
                                          <p:attrName>ppt_x</p:attrName>
                                        </p:attrNameLst>
                                      </p:cBhvr>
                                      <p:tavLst>
                                        <p:tav tm="0">
                                          <p:val>
                                            <p:strVal val="#ppt_x"/>
                                          </p:val>
                                        </p:tav>
                                        <p:tav tm="100000">
                                          <p:val>
                                            <p:strVal val="#ppt_x"/>
                                          </p:val>
                                        </p:tav>
                                      </p:tavLst>
                                    </p:anim>
                                    <p:anim calcmode="lin" valueType="num">
                                      <p:cBhvr>
                                        <p:cTn id="36" dur="500" fill="hold"/>
                                        <p:tgtEl>
                                          <p:spTgt spid="436797"/>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2600"/>
                                  </p:stCondLst>
                                  <p:childTnLst>
                                    <p:set>
                                      <p:cBhvr>
                                        <p:cTn id="38" dur="1" fill="hold">
                                          <p:stCondLst>
                                            <p:cond delay="0"/>
                                          </p:stCondLst>
                                        </p:cTn>
                                        <p:tgtEl>
                                          <p:spTgt spid="436822"/>
                                        </p:tgtEl>
                                        <p:attrNameLst>
                                          <p:attrName>style.visibility</p:attrName>
                                        </p:attrNameLst>
                                      </p:cBhvr>
                                      <p:to>
                                        <p:strVal val="visible"/>
                                      </p:to>
                                    </p:set>
                                    <p:animEffect transition="in" filter="fade">
                                      <p:cBhvr>
                                        <p:cTn id="39" dur="500"/>
                                        <p:tgtEl>
                                          <p:spTgt spid="436822"/>
                                        </p:tgtEl>
                                      </p:cBhvr>
                                    </p:animEffect>
                                    <p:anim calcmode="lin" valueType="num">
                                      <p:cBhvr>
                                        <p:cTn id="40" dur="500" fill="hold"/>
                                        <p:tgtEl>
                                          <p:spTgt spid="436822"/>
                                        </p:tgtEl>
                                        <p:attrNameLst>
                                          <p:attrName>ppt_x</p:attrName>
                                        </p:attrNameLst>
                                      </p:cBhvr>
                                      <p:tavLst>
                                        <p:tav tm="0">
                                          <p:val>
                                            <p:strVal val="#ppt_x"/>
                                          </p:val>
                                        </p:tav>
                                        <p:tav tm="100000">
                                          <p:val>
                                            <p:strVal val="#ppt_x"/>
                                          </p:val>
                                        </p:tav>
                                      </p:tavLst>
                                    </p:anim>
                                    <p:anim calcmode="lin" valueType="num">
                                      <p:cBhvr>
                                        <p:cTn id="41" dur="500" fill="hold"/>
                                        <p:tgtEl>
                                          <p:spTgt spid="43682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2600"/>
                                  </p:stCondLst>
                                  <p:childTnLst>
                                    <p:set>
                                      <p:cBhvr>
                                        <p:cTn id="43" dur="1" fill="hold">
                                          <p:stCondLst>
                                            <p:cond delay="0"/>
                                          </p:stCondLst>
                                        </p:cTn>
                                        <p:tgtEl>
                                          <p:spTgt spid="436844"/>
                                        </p:tgtEl>
                                        <p:attrNameLst>
                                          <p:attrName>style.visibility</p:attrName>
                                        </p:attrNameLst>
                                      </p:cBhvr>
                                      <p:to>
                                        <p:strVal val="visible"/>
                                      </p:to>
                                    </p:set>
                                    <p:animEffect transition="in" filter="fade">
                                      <p:cBhvr>
                                        <p:cTn id="44" dur="500"/>
                                        <p:tgtEl>
                                          <p:spTgt spid="436844"/>
                                        </p:tgtEl>
                                      </p:cBhvr>
                                    </p:animEffect>
                                    <p:anim calcmode="lin" valueType="num">
                                      <p:cBhvr>
                                        <p:cTn id="45" dur="500" fill="hold"/>
                                        <p:tgtEl>
                                          <p:spTgt spid="436844"/>
                                        </p:tgtEl>
                                        <p:attrNameLst>
                                          <p:attrName>ppt_x</p:attrName>
                                        </p:attrNameLst>
                                      </p:cBhvr>
                                      <p:tavLst>
                                        <p:tav tm="0">
                                          <p:val>
                                            <p:strVal val="#ppt_x"/>
                                          </p:val>
                                        </p:tav>
                                        <p:tav tm="100000">
                                          <p:val>
                                            <p:strVal val="#ppt_x"/>
                                          </p:val>
                                        </p:tav>
                                      </p:tavLst>
                                    </p:anim>
                                    <p:anim calcmode="lin" valueType="num">
                                      <p:cBhvr>
                                        <p:cTn id="46" dur="500" fill="hold"/>
                                        <p:tgtEl>
                                          <p:spTgt spid="436844"/>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2500"/>
                                  </p:stCondLst>
                                  <p:childTnLst>
                                    <p:set>
                                      <p:cBhvr>
                                        <p:cTn id="48" dur="1" fill="hold">
                                          <p:stCondLst>
                                            <p:cond delay="0"/>
                                          </p:stCondLst>
                                        </p:cTn>
                                        <p:tgtEl>
                                          <p:spTgt spid="436843"/>
                                        </p:tgtEl>
                                        <p:attrNameLst>
                                          <p:attrName>style.visibility</p:attrName>
                                        </p:attrNameLst>
                                      </p:cBhvr>
                                      <p:to>
                                        <p:strVal val="visible"/>
                                      </p:to>
                                    </p:set>
                                    <p:animEffect transition="in" filter="fade">
                                      <p:cBhvr>
                                        <p:cTn id="49" dur="500"/>
                                        <p:tgtEl>
                                          <p:spTgt spid="436843"/>
                                        </p:tgtEl>
                                      </p:cBhvr>
                                    </p:animEffect>
                                    <p:anim calcmode="lin" valueType="num">
                                      <p:cBhvr>
                                        <p:cTn id="50" dur="500" fill="hold"/>
                                        <p:tgtEl>
                                          <p:spTgt spid="436843"/>
                                        </p:tgtEl>
                                        <p:attrNameLst>
                                          <p:attrName>ppt_x</p:attrName>
                                        </p:attrNameLst>
                                      </p:cBhvr>
                                      <p:tavLst>
                                        <p:tav tm="0">
                                          <p:val>
                                            <p:strVal val="#ppt_x"/>
                                          </p:val>
                                        </p:tav>
                                        <p:tav tm="100000">
                                          <p:val>
                                            <p:strVal val="#ppt_x"/>
                                          </p:val>
                                        </p:tav>
                                      </p:tavLst>
                                    </p:anim>
                                    <p:anim calcmode="lin" valueType="num">
                                      <p:cBhvr>
                                        <p:cTn id="51" dur="500" fill="hold"/>
                                        <p:tgtEl>
                                          <p:spTgt spid="436843"/>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2400"/>
                                  </p:stCondLst>
                                  <p:childTnLst>
                                    <p:set>
                                      <p:cBhvr>
                                        <p:cTn id="53" dur="1" fill="hold">
                                          <p:stCondLst>
                                            <p:cond delay="0"/>
                                          </p:stCondLst>
                                        </p:cTn>
                                        <p:tgtEl>
                                          <p:spTgt spid="436845"/>
                                        </p:tgtEl>
                                        <p:attrNameLst>
                                          <p:attrName>style.visibility</p:attrName>
                                        </p:attrNameLst>
                                      </p:cBhvr>
                                      <p:to>
                                        <p:strVal val="visible"/>
                                      </p:to>
                                    </p:set>
                                    <p:animEffect transition="in" filter="fade">
                                      <p:cBhvr>
                                        <p:cTn id="54" dur="500"/>
                                        <p:tgtEl>
                                          <p:spTgt spid="436845"/>
                                        </p:tgtEl>
                                      </p:cBhvr>
                                    </p:animEffect>
                                    <p:anim calcmode="lin" valueType="num">
                                      <p:cBhvr>
                                        <p:cTn id="55" dur="500" fill="hold"/>
                                        <p:tgtEl>
                                          <p:spTgt spid="436845"/>
                                        </p:tgtEl>
                                        <p:attrNameLst>
                                          <p:attrName>ppt_x</p:attrName>
                                        </p:attrNameLst>
                                      </p:cBhvr>
                                      <p:tavLst>
                                        <p:tav tm="0">
                                          <p:val>
                                            <p:strVal val="#ppt_x"/>
                                          </p:val>
                                        </p:tav>
                                        <p:tav tm="100000">
                                          <p:val>
                                            <p:strVal val="#ppt_x"/>
                                          </p:val>
                                        </p:tav>
                                      </p:tavLst>
                                    </p:anim>
                                    <p:anim calcmode="lin" valueType="num">
                                      <p:cBhvr>
                                        <p:cTn id="56" dur="500" fill="hold"/>
                                        <p:tgtEl>
                                          <p:spTgt spid="436845"/>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2000"/>
                                  </p:stCondLst>
                                  <p:childTnLst>
                                    <p:set>
                                      <p:cBhvr>
                                        <p:cTn id="58" dur="1" fill="hold">
                                          <p:stCondLst>
                                            <p:cond delay="0"/>
                                          </p:stCondLst>
                                        </p:cTn>
                                        <p:tgtEl>
                                          <p:spTgt spid="436823"/>
                                        </p:tgtEl>
                                        <p:attrNameLst>
                                          <p:attrName>style.visibility</p:attrName>
                                        </p:attrNameLst>
                                      </p:cBhvr>
                                      <p:to>
                                        <p:strVal val="visible"/>
                                      </p:to>
                                    </p:set>
                                    <p:animEffect transition="in" filter="fade">
                                      <p:cBhvr>
                                        <p:cTn id="59" dur="500"/>
                                        <p:tgtEl>
                                          <p:spTgt spid="436823"/>
                                        </p:tgtEl>
                                      </p:cBhvr>
                                    </p:animEffect>
                                    <p:anim calcmode="lin" valueType="num">
                                      <p:cBhvr>
                                        <p:cTn id="60" dur="500" fill="hold"/>
                                        <p:tgtEl>
                                          <p:spTgt spid="436823"/>
                                        </p:tgtEl>
                                        <p:attrNameLst>
                                          <p:attrName>ppt_x</p:attrName>
                                        </p:attrNameLst>
                                      </p:cBhvr>
                                      <p:tavLst>
                                        <p:tav tm="0">
                                          <p:val>
                                            <p:strVal val="#ppt_x"/>
                                          </p:val>
                                        </p:tav>
                                        <p:tav tm="100000">
                                          <p:val>
                                            <p:strVal val="#ppt_x"/>
                                          </p:val>
                                        </p:tav>
                                      </p:tavLst>
                                    </p:anim>
                                    <p:anim calcmode="lin" valueType="num">
                                      <p:cBhvr>
                                        <p:cTn id="61" dur="500" fill="hold"/>
                                        <p:tgtEl>
                                          <p:spTgt spid="436823"/>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1800"/>
                                  </p:stCondLst>
                                  <p:childTnLst>
                                    <p:set>
                                      <p:cBhvr>
                                        <p:cTn id="63" dur="1" fill="hold">
                                          <p:stCondLst>
                                            <p:cond delay="0"/>
                                          </p:stCondLst>
                                        </p:cTn>
                                        <p:tgtEl>
                                          <p:spTgt spid="436824"/>
                                        </p:tgtEl>
                                        <p:attrNameLst>
                                          <p:attrName>style.visibility</p:attrName>
                                        </p:attrNameLst>
                                      </p:cBhvr>
                                      <p:to>
                                        <p:strVal val="visible"/>
                                      </p:to>
                                    </p:set>
                                    <p:animEffect transition="in" filter="fade">
                                      <p:cBhvr>
                                        <p:cTn id="64" dur="500"/>
                                        <p:tgtEl>
                                          <p:spTgt spid="436824"/>
                                        </p:tgtEl>
                                      </p:cBhvr>
                                    </p:animEffect>
                                    <p:anim calcmode="lin" valueType="num">
                                      <p:cBhvr>
                                        <p:cTn id="65" dur="500" fill="hold"/>
                                        <p:tgtEl>
                                          <p:spTgt spid="436824"/>
                                        </p:tgtEl>
                                        <p:attrNameLst>
                                          <p:attrName>ppt_x</p:attrName>
                                        </p:attrNameLst>
                                      </p:cBhvr>
                                      <p:tavLst>
                                        <p:tav tm="0">
                                          <p:val>
                                            <p:strVal val="#ppt_x"/>
                                          </p:val>
                                        </p:tav>
                                        <p:tav tm="100000">
                                          <p:val>
                                            <p:strVal val="#ppt_x"/>
                                          </p:val>
                                        </p:tav>
                                      </p:tavLst>
                                    </p:anim>
                                    <p:anim calcmode="lin" valueType="num">
                                      <p:cBhvr>
                                        <p:cTn id="66" dur="500" fill="hold"/>
                                        <p:tgtEl>
                                          <p:spTgt spid="436824"/>
                                        </p:tgtEl>
                                        <p:attrNameLst>
                                          <p:attrName>ppt_y</p:attrName>
                                        </p:attrNameLst>
                                      </p:cBhvr>
                                      <p:tavLst>
                                        <p:tav tm="0">
                                          <p:val>
                                            <p:strVal val="#ppt_y-.1"/>
                                          </p:val>
                                        </p:tav>
                                        <p:tav tm="100000">
                                          <p:val>
                                            <p:strVal val="#ppt_y"/>
                                          </p:val>
                                        </p:tav>
                                      </p:tavLst>
                                    </p:anim>
                                  </p:childTnLst>
                                </p:cTn>
                              </p:par>
                            </p:childTnLst>
                          </p:cTn>
                        </p:par>
                        <p:par>
                          <p:cTn id="67" fill="hold" nodeType="afterGroup">
                            <p:stCondLst>
                              <p:cond delay="3100"/>
                            </p:stCondLst>
                            <p:childTnLst>
                              <p:par>
                                <p:cTn id="68" presetID="6" presetClass="emph" presetSubtype="0" fill="hold" grpId="1" nodeType="afterEffect">
                                  <p:stCondLst>
                                    <p:cond delay="0"/>
                                  </p:stCondLst>
                                  <p:childTnLst>
                                    <p:animScale>
                                      <p:cBhvr>
                                        <p:cTn id="69" dur="500" fill="hold"/>
                                        <p:tgtEl>
                                          <p:spTgt spid="436834"/>
                                        </p:tgtEl>
                                      </p:cBhvr>
                                      <p:by x="150000" y="150000"/>
                                    </p:animScale>
                                  </p:childTnLst>
                                </p:cTn>
                              </p:par>
                              <p:par>
                                <p:cTn id="70" presetID="6" presetClass="emph" presetSubtype="0" fill="hold" grpId="1" nodeType="withEffect">
                                  <p:stCondLst>
                                    <p:cond delay="200"/>
                                  </p:stCondLst>
                                  <p:childTnLst>
                                    <p:animScale>
                                      <p:cBhvr>
                                        <p:cTn id="71" dur="500" fill="hold"/>
                                        <p:tgtEl>
                                          <p:spTgt spid="436792"/>
                                        </p:tgtEl>
                                      </p:cBhvr>
                                      <p:by x="150000" y="150000"/>
                                    </p:animScale>
                                  </p:childTnLst>
                                </p:cTn>
                              </p:par>
                              <p:par>
                                <p:cTn id="72" presetID="6" presetClass="emph" presetSubtype="0" fill="hold" grpId="1" nodeType="withEffect">
                                  <p:stCondLst>
                                    <p:cond delay="400"/>
                                  </p:stCondLst>
                                  <p:childTnLst>
                                    <p:animScale>
                                      <p:cBhvr>
                                        <p:cTn id="73" dur="500" fill="hold"/>
                                        <p:tgtEl>
                                          <p:spTgt spid="436793"/>
                                        </p:tgtEl>
                                      </p:cBhvr>
                                      <p:by x="150000" y="150000"/>
                                    </p:animScale>
                                  </p:childTnLst>
                                </p:cTn>
                              </p:par>
                              <p:par>
                                <p:cTn id="74" presetID="6" presetClass="emph" presetSubtype="0" fill="hold" grpId="1" nodeType="withEffect">
                                  <p:stCondLst>
                                    <p:cond delay="800"/>
                                  </p:stCondLst>
                                  <p:childTnLst>
                                    <p:animScale>
                                      <p:cBhvr>
                                        <p:cTn id="75" dur="500" fill="hold"/>
                                        <p:tgtEl>
                                          <p:spTgt spid="436794"/>
                                        </p:tgtEl>
                                      </p:cBhvr>
                                      <p:by x="150000" y="150000"/>
                                    </p:animScale>
                                  </p:childTnLst>
                                </p:cTn>
                              </p:par>
                              <p:par>
                                <p:cTn id="76" presetID="6" presetClass="emph" presetSubtype="0" fill="hold" grpId="1" nodeType="withEffect">
                                  <p:stCondLst>
                                    <p:cond delay="1100"/>
                                  </p:stCondLst>
                                  <p:childTnLst>
                                    <p:animScale>
                                      <p:cBhvr>
                                        <p:cTn id="77" dur="500" fill="hold"/>
                                        <p:tgtEl>
                                          <p:spTgt spid="436795"/>
                                        </p:tgtEl>
                                      </p:cBhvr>
                                      <p:by x="150000" y="150000"/>
                                    </p:animScale>
                                  </p:childTnLst>
                                </p:cTn>
                              </p:par>
                              <p:par>
                                <p:cTn id="78" presetID="6" presetClass="emph" presetSubtype="0" fill="hold" grpId="1" nodeType="withEffect">
                                  <p:stCondLst>
                                    <p:cond delay="1400"/>
                                  </p:stCondLst>
                                  <p:childTnLst>
                                    <p:animScale>
                                      <p:cBhvr>
                                        <p:cTn id="79" dur="500" fill="hold"/>
                                        <p:tgtEl>
                                          <p:spTgt spid="436796"/>
                                        </p:tgtEl>
                                      </p:cBhvr>
                                      <p:by x="150000" y="150000"/>
                                    </p:animScale>
                                  </p:childTnLst>
                                </p:cTn>
                              </p:par>
                              <p:par>
                                <p:cTn id="80" presetID="6" presetClass="emph" presetSubtype="0" fill="hold" grpId="1" nodeType="withEffect">
                                  <p:stCondLst>
                                    <p:cond delay="1700"/>
                                  </p:stCondLst>
                                  <p:childTnLst>
                                    <p:animScale>
                                      <p:cBhvr>
                                        <p:cTn id="81" dur="500" fill="hold"/>
                                        <p:tgtEl>
                                          <p:spTgt spid="436797"/>
                                        </p:tgtEl>
                                      </p:cBhvr>
                                      <p:by x="150000" y="150000"/>
                                    </p:animScale>
                                  </p:childTnLst>
                                </p:cTn>
                              </p:par>
                              <p:par>
                                <p:cTn id="82" presetID="6" presetClass="emph" presetSubtype="0" fill="hold" grpId="1" nodeType="withEffect">
                                  <p:stCondLst>
                                    <p:cond delay="2000"/>
                                  </p:stCondLst>
                                  <p:childTnLst>
                                    <p:animScale>
                                      <p:cBhvr>
                                        <p:cTn id="83" dur="500" fill="hold"/>
                                        <p:tgtEl>
                                          <p:spTgt spid="436822"/>
                                        </p:tgtEl>
                                      </p:cBhvr>
                                      <p:by x="150000" y="150000"/>
                                    </p:animScale>
                                  </p:childTnLst>
                                </p:cTn>
                              </p:par>
                              <p:par>
                                <p:cTn id="84" presetID="6" presetClass="emph" presetSubtype="0" fill="hold" grpId="1" nodeType="withEffect">
                                  <p:stCondLst>
                                    <p:cond delay="2200"/>
                                  </p:stCondLst>
                                  <p:childTnLst>
                                    <p:animScale>
                                      <p:cBhvr>
                                        <p:cTn id="85" dur="500" fill="hold"/>
                                        <p:tgtEl>
                                          <p:spTgt spid="436823"/>
                                        </p:tgtEl>
                                      </p:cBhvr>
                                      <p:by x="150000" y="150000"/>
                                    </p:animScale>
                                  </p:childTnLst>
                                </p:cTn>
                              </p:par>
                              <p:par>
                                <p:cTn id="86" presetID="6" presetClass="emph" presetSubtype="0" fill="hold" grpId="1" nodeType="withEffect">
                                  <p:stCondLst>
                                    <p:cond delay="2300"/>
                                  </p:stCondLst>
                                  <p:childTnLst>
                                    <p:animScale>
                                      <p:cBhvr>
                                        <p:cTn id="87" dur="500" fill="hold"/>
                                        <p:tgtEl>
                                          <p:spTgt spid="436824"/>
                                        </p:tgtEl>
                                      </p:cBhvr>
                                      <p:by x="150000" y="150000"/>
                                    </p:animScale>
                                  </p:childTnLst>
                                </p:cTn>
                              </p:par>
                            </p:childTnLst>
                          </p:cTn>
                        </p:par>
                        <p:par>
                          <p:cTn id="88" fill="hold" nodeType="afterGroup">
                            <p:stCondLst>
                              <p:cond delay="5900"/>
                            </p:stCondLst>
                            <p:childTnLst>
                              <p:par>
                                <p:cTn id="89" presetID="6" presetClass="emph" presetSubtype="0" fill="hold" grpId="1" nodeType="afterEffect">
                                  <p:stCondLst>
                                    <p:cond delay="0"/>
                                  </p:stCondLst>
                                  <p:childTnLst>
                                    <p:animScale>
                                      <p:cBhvr>
                                        <p:cTn id="90" dur="500" fill="hold"/>
                                        <p:tgtEl>
                                          <p:spTgt spid="436842"/>
                                        </p:tgtEl>
                                      </p:cBhvr>
                                      <p:by x="150000" y="150000"/>
                                    </p:animScale>
                                  </p:childTnLst>
                                </p:cTn>
                              </p:par>
                              <p:par>
                                <p:cTn id="91" presetID="6" presetClass="emph" presetSubtype="0" fill="hold" grpId="1" nodeType="withEffect">
                                  <p:stCondLst>
                                    <p:cond delay="400"/>
                                  </p:stCondLst>
                                  <p:childTnLst>
                                    <p:animScale>
                                      <p:cBhvr>
                                        <p:cTn id="92" dur="500" fill="hold"/>
                                        <p:tgtEl>
                                          <p:spTgt spid="436843"/>
                                        </p:tgtEl>
                                      </p:cBhvr>
                                      <p:by x="150000" y="150000"/>
                                    </p:animScale>
                                  </p:childTnLst>
                                </p:cTn>
                              </p:par>
                              <p:par>
                                <p:cTn id="93" presetID="6" presetClass="emph" presetSubtype="0" fill="hold" grpId="1" nodeType="withEffect">
                                  <p:stCondLst>
                                    <p:cond delay="800"/>
                                  </p:stCondLst>
                                  <p:childTnLst>
                                    <p:animScale>
                                      <p:cBhvr>
                                        <p:cTn id="94" dur="500" fill="hold"/>
                                        <p:tgtEl>
                                          <p:spTgt spid="436844"/>
                                        </p:tgtEl>
                                      </p:cBhvr>
                                      <p:by x="150000" y="150000"/>
                                    </p:animScale>
                                  </p:childTnLst>
                                </p:cTn>
                              </p:par>
                              <p:par>
                                <p:cTn id="95" presetID="6" presetClass="emph" presetSubtype="0" fill="hold" grpId="1" nodeType="withEffect">
                                  <p:stCondLst>
                                    <p:cond delay="1100"/>
                                  </p:stCondLst>
                                  <p:childTnLst>
                                    <p:animScale>
                                      <p:cBhvr>
                                        <p:cTn id="96" dur="500" fill="hold"/>
                                        <p:tgtEl>
                                          <p:spTgt spid="436845"/>
                                        </p:tgtEl>
                                      </p:cBhvr>
                                      <p:by x="150000" y="150000"/>
                                    </p:animScale>
                                  </p:childTnLst>
                                </p:cTn>
                              </p:par>
                              <p:par>
                                <p:cTn id="97" presetID="53" presetClass="entr" presetSubtype="0" fill="hold" grpId="0" nodeType="withEffect">
                                  <p:stCondLst>
                                    <p:cond delay="0"/>
                                  </p:stCondLst>
                                  <p:childTnLst>
                                    <p:set>
                                      <p:cBhvr>
                                        <p:cTn id="98" dur="1" fill="hold">
                                          <p:stCondLst>
                                            <p:cond delay="0"/>
                                          </p:stCondLst>
                                        </p:cTn>
                                        <p:tgtEl>
                                          <p:spTgt spid="436847"/>
                                        </p:tgtEl>
                                        <p:attrNameLst>
                                          <p:attrName>style.visibility</p:attrName>
                                        </p:attrNameLst>
                                      </p:cBhvr>
                                      <p:to>
                                        <p:strVal val="visible"/>
                                      </p:to>
                                    </p:set>
                                    <p:anim calcmode="lin" valueType="num">
                                      <p:cBhvr>
                                        <p:cTn id="99" dur="1000" fill="hold"/>
                                        <p:tgtEl>
                                          <p:spTgt spid="436847"/>
                                        </p:tgtEl>
                                        <p:attrNameLst>
                                          <p:attrName>ppt_w</p:attrName>
                                        </p:attrNameLst>
                                      </p:cBhvr>
                                      <p:tavLst>
                                        <p:tav tm="0">
                                          <p:val>
                                            <p:fltVal val="0"/>
                                          </p:val>
                                        </p:tav>
                                        <p:tav tm="100000">
                                          <p:val>
                                            <p:strVal val="#ppt_w"/>
                                          </p:val>
                                        </p:tav>
                                      </p:tavLst>
                                    </p:anim>
                                    <p:anim calcmode="lin" valueType="num">
                                      <p:cBhvr>
                                        <p:cTn id="100" dur="1000" fill="hold"/>
                                        <p:tgtEl>
                                          <p:spTgt spid="436847"/>
                                        </p:tgtEl>
                                        <p:attrNameLst>
                                          <p:attrName>ppt_h</p:attrName>
                                        </p:attrNameLst>
                                      </p:cBhvr>
                                      <p:tavLst>
                                        <p:tav tm="0">
                                          <p:val>
                                            <p:fltVal val="0"/>
                                          </p:val>
                                        </p:tav>
                                        <p:tav tm="100000">
                                          <p:val>
                                            <p:strVal val="#ppt_h"/>
                                          </p:val>
                                        </p:tav>
                                      </p:tavLst>
                                    </p:anim>
                                    <p:animEffect transition="in" filter="fade">
                                      <p:cBhvr>
                                        <p:cTn id="101" dur="1000"/>
                                        <p:tgtEl>
                                          <p:spTgt spid="436847"/>
                                        </p:tgtEl>
                                      </p:cBhvr>
                                    </p:animEffect>
                                  </p:childTnLst>
                                </p:cTn>
                              </p:par>
                              <p:par>
                                <p:cTn id="102" presetID="37" presetClass="path" presetSubtype="0" accel="50000" decel="50000" fill="hold" grpId="1" nodeType="withEffect">
                                  <p:stCondLst>
                                    <p:cond delay="0"/>
                                  </p:stCondLst>
                                  <p:childTnLst>
                                    <p:animMotion origin="layout" path="M 0.17344 0.26526 C 0.15434 0.26017 0.07587 0.23011 0.04201 0.19056 C 0.00816 0.15101 -0.01441 0.06198 -0.02934 0.02821 " pathEditMode="relative" rAng="0" ptsTypes="faf">
                                      <p:cBhvr>
                                        <p:cTn id="103" dur="1000" fill="hold"/>
                                        <p:tgtEl>
                                          <p:spTgt spid="436847"/>
                                        </p:tgtEl>
                                        <p:attrNameLst>
                                          <p:attrName>ppt_x</p:attrName>
                                          <p:attrName>ppt_y</p:attrName>
                                        </p:attrNameLst>
                                      </p:cBhvr>
                                      <p:rCtr x="-10139" y="-1186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842" grpId="0" animBg="1"/>
      <p:bldP spid="436842" grpId="1" animBg="1"/>
      <p:bldP spid="436834" grpId="0" animBg="1"/>
      <p:bldP spid="436834" grpId="1" animBg="1"/>
      <p:bldP spid="436796" grpId="0" animBg="1"/>
      <p:bldP spid="436796" grpId="1" animBg="1"/>
      <p:bldP spid="436797" grpId="0" animBg="1"/>
      <p:bldP spid="436797" grpId="1" animBg="1"/>
      <p:bldP spid="436792" grpId="0" animBg="1"/>
      <p:bldP spid="436792" grpId="1" animBg="1"/>
      <p:bldP spid="436793" grpId="0" animBg="1"/>
      <p:bldP spid="436793" grpId="1" animBg="1"/>
      <p:bldP spid="436794" grpId="0" animBg="1"/>
      <p:bldP spid="436794" grpId="1" animBg="1"/>
      <p:bldP spid="436795" grpId="0" animBg="1"/>
      <p:bldP spid="436795" grpId="1" animBg="1"/>
      <p:bldP spid="436822" grpId="0" animBg="1"/>
      <p:bldP spid="436822" grpId="1" animBg="1"/>
      <p:bldP spid="436823" grpId="0" animBg="1"/>
      <p:bldP spid="436823" grpId="1" animBg="1"/>
      <p:bldP spid="436824" grpId="0" animBg="1"/>
      <p:bldP spid="436824" grpId="1" animBg="1"/>
      <p:bldP spid="436843" grpId="0" animBg="1"/>
      <p:bldP spid="436843" grpId="1" animBg="1"/>
      <p:bldP spid="436844" grpId="0" animBg="1"/>
      <p:bldP spid="436844" grpId="1" animBg="1"/>
      <p:bldP spid="436845" grpId="0" animBg="1"/>
      <p:bldP spid="436845" grpId="1" animBg="1"/>
      <p:bldP spid="436847" grpId="0"/>
      <p:bldP spid="436847" grpId="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69021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18338" y="65088"/>
            <a:ext cx="1995487" cy="6459537"/>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1030288" y="65088"/>
            <a:ext cx="5835650" cy="64595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1368141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1055688" y="65088"/>
            <a:ext cx="7958137" cy="1011237"/>
          </a:xfrm>
        </p:spPr>
        <p:txBody>
          <a:bodyPr/>
          <a:lstStyle/>
          <a:p>
            <a:r>
              <a:rPr lang="es-ES" smtClean="0"/>
              <a:t>Haga clic para modificar el estilo de título del patrón</a:t>
            </a:r>
            <a:endParaRPr lang="es-CO"/>
          </a:p>
        </p:txBody>
      </p:sp>
      <p:sp>
        <p:nvSpPr>
          <p:cNvPr id="3" name="2 Marcador de gráfico"/>
          <p:cNvSpPr>
            <a:spLocks noGrp="1"/>
          </p:cNvSpPr>
          <p:nvPr>
            <p:ph type="chart" idx="1"/>
          </p:nvPr>
        </p:nvSpPr>
        <p:spPr>
          <a:xfrm>
            <a:off x="1030288" y="1163638"/>
            <a:ext cx="7961312" cy="5360987"/>
          </a:xfrm>
        </p:spPr>
        <p:txBody>
          <a:bodyPr/>
          <a:lstStyle/>
          <a:p>
            <a:r>
              <a:rPr lang="es-ES" smtClean="0"/>
              <a:t>Haga clic en el icono para agregar un gráfico</a:t>
            </a:r>
            <a:endParaRPr lang="es-CO"/>
          </a:p>
        </p:txBody>
      </p:sp>
      <p:sp>
        <p:nvSpPr>
          <p:cNvPr id="4" name="3 Marcador de fecha"/>
          <p:cNvSpPr>
            <a:spLocks noGrp="1"/>
          </p:cNvSpPr>
          <p:nvPr>
            <p:ph type="dt" sz="half" idx="10"/>
          </p:nvPr>
        </p:nvSpPr>
        <p:spPr>
          <a:xfrm>
            <a:off x="1077913" y="6616700"/>
            <a:ext cx="2133600" cy="241300"/>
          </a:xfrm>
        </p:spPr>
        <p:txBody>
          <a:bodyPr/>
          <a:lstStyle>
            <a:lvl1pPr>
              <a:defRPr/>
            </a:lvl1pPr>
          </a:lstStyle>
          <a:p>
            <a:fld id="{8E678638-9543-4038-B986-132F7B255131}" type="datetimeFigureOut">
              <a:rPr lang="es-CO" smtClean="0"/>
              <a:pPr/>
              <a:t>03/10/2014</a:t>
            </a:fld>
            <a:endParaRPr lang="es-CO"/>
          </a:p>
        </p:txBody>
      </p:sp>
      <p:sp>
        <p:nvSpPr>
          <p:cNvPr id="5" name="4 Marcador de pie de página"/>
          <p:cNvSpPr>
            <a:spLocks noGrp="1"/>
          </p:cNvSpPr>
          <p:nvPr>
            <p:ph type="ftr" sz="quarter" idx="11"/>
          </p:nvPr>
        </p:nvSpPr>
        <p:spPr>
          <a:xfrm>
            <a:off x="5838825" y="6616700"/>
            <a:ext cx="2895600" cy="241300"/>
          </a:xfrm>
        </p:spPr>
        <p:txBody>
          <a:bodyPr/>
          <a:lstStyle>
            <a:lvl1pPr>
              <a:defRPr/>
            </a:lvl1pPr>
          </a:lstStyle>
          <a:p>
            <a:endParaRPr lang="es-CO"/>
          </a:p>
        </p:txBody>
      </p:sp>
      <p:sp>
        <p:nvSpPr>
          <p:cNvPr id="6" name="5 Marcador de número de diapositiva"/>
          <p:cNvSpPr>
            <a:spLocks noGrp="1"/>
          </p:cNvSpPr>
          <p:nvPr>
            <p:ph type="sldNum" sz="quarter" idx="12"/>
          </p:nvPr>
        </p:nvSpPr>
        <p:spPr>
          <a:xfrm>
            <a:off x="4187825" y="6616700"/>
            <a:ext cx="661988" cy="241300"/>
          </a:xfrm>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62709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7360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113717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1030288" y="1163638"/>
            <a:ext cx="3903662"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5086350" y="1163638"/>
            <a:ext cx="3905250"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6" name="5 Marcador de pie de página"/>
          <p:cNvSpPr>
            <a:spLocks noGrp="1"/>
          </p:cNvSpPr>
          <p:nvPr>
            <p:ph type="ftr" sz="quarter" idx="11"/>
          </p:nvPr>
        </p:nvSpPr>
        <p:spPr/>
        <p:txBody>
          <a:bodyPr/>
          <a:lstStyle>
            <a:lvl1pPr>
              <a:defRPr/>
            </a:lvl1pPr>
          </a:lstStyle>
          <a:p>
            <a:endParaRPr lang="es-CO"/>
          </a:p>
        </p:txBody>
      </p:sp>
      <p:sp>
        <p:nvSpPr>
          <p:cNvPr id="7" name="6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412824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8" name="7 Marcador de pie de página"/>
          <p:cNvSpPr>
            <a:spLocks noGrp="1"/>
          </p:cNvSpPr>
          <p:nvPr>
            <p:ph type="ftr" sz="quarter" idx="11"/>
          </p:nvPr>
        </p:nvSpPr>
        <p:spPr/>
        <p:txBody>
          <a:bodyPr/>
          <a:lstStyle>
            <a:lvl1pPr>
              <a:defRPr/>
            </a:lvl1pPr>
          </a:lstStyle>
          <a:p>
            <a:endParaRPr lang="es-CO"/>
          </a:p>
        </p:txBody>
      </p:sp>
      <p:sp>
        <p:nvSpPr>
          <p:cNvPr id="9" name="8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35240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4" name="3 Marcador de pie de página"/>
          <p:cNvSpPr>
            <a:spLocks noGrp="1"/>
          </p:cNvSpPr>
          <p:nvPr>
            <p:ph type="ftr" sz="quarter" idx="11"/>
          </p:nvPr>
        </p:nvSpPr>
        <p:spPr/>
        <p:txBody>
          <a:bodyPr/>
          <a:lstStyle>
            <a:lvl1pPr>
              <a:defRPr/>
            </a:lvl1pPr>
          </a:lstStyle>
          <a:p>
            <a:endParaRPr lang="es-CO"/>
          </a:p>
        </p:txBody>
      </p:sp>
      <p:sp>
        <p:nvSpPr>
          <p:cNvPr id="5" name="4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358545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3" name="2 Marcador de pie de página"/>
          <p:cNvSpPr>
            <a:spLocks noGrp="1"/>
          </p:cNvSpPr>
          <p:nvPr>
            <p:ph type="ftr" sz="quarter" idx="11"/>
          </p:nvPr>
        </p:nvSpPr>
        <p:spPr/>
        <p:txBody>
          <a:bodyPr/>
          <a:lstStyle>
            <a:lvl1pPr>
              <a:defRPr/>
            </a:lvl1pPr>
          </a:lstStyle>
          <a:p>
            <a:endParaRPr lang="es-CO"/>
          </a:p>
        </p:txBody>
      </p:sp>
      <p:sp>
        <p:nvSpPr>
          <p:cNvPr id="4" name="3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78231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6" name="5 Marcador de pie de página"/>
          <p:cNvSpPr>
            <a:spLocks noGrp="1"/>
          </p:cNvSpPr>
          <p:nvPr>
            <p:ph type="ftr" sz="quarter" idx="11"/>
          </p:nvPr>
        </p:nvSpPr>
        <p:spPr/>
        <p:txBody>
          <a:bodyPr/>
          <a:lstStyle>
            <a:lvl1pPr>
              <a:defRPr/>
            </a:lvl1pPr>
          </a:lstStyle>
          <a:p>
            <a:endParaRPr lang="es-CO"/>
          </a:p>
        </p:txBody>
      </p:sp>
      <p:sp>
        <p:nvSpPr>
          <p:cNvPr id="7" name="6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389923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8E678638-9543-4038-B986-132F7B255131}" type="datetimeFigureOut">
              <a:rPr lang="es-CO" smtClean="0"/>
              <a:pPr/>
              <a:t>03/10/2014</a:t>
            </a:fld>
            <a:endParaRPr lang="es-CO"/>
          </a:p>
        </p:txBody>
      </p:sp>
      <p:sp>
        <p:nvSpPr>
          <p:cNvPr id="6" name="5 Marcador de pie de página"/>
          <p:cNvSpPr>
            <a:spLocks noGrp="1"/>
          </p:cNvSpPr>
          <p:nvPr>
            <p:ph type="ftr" sz="quarter" idx="11"/>
          </p:nvPr>
        </p:nvSpPr>
        <p:spPr/>
        <p:txBody>
          <a:bodyPr/>
          <a:lstStyle>
            <a:lvl1pPr>
              <a:defRPr/>
            </a:lvl1pPr>
          </a:lstStyle>
          <a:p>
            <a:endParaRPr lang="es-CO"/>
          </a:p>
        </p:txBody>
      </p:sp>
      <p:sp>
        <p:nvSpPr>
          <p:cNvPr id="7" name="6 Marcador de número de diapositiva"/>
          <p:cNvSpPr>
            <a:spLocks noGrp="1"/>
          </p:cNvSpPr>
          <p:nvPr>
            <p:ph type="sldNum" sz="quarter" idx="12"/>
          </p:nvPr>
        </p:nvSpPr>
        <p:spPr/>
        <p:txBody>
          <a:bodyPr/>
          <a:lstStyle>
            <a:lvl1pPr>
              <a:defRPr/>
            </a:lvl1pPr>
          </a:lstStyle>
          <a:p>
            <a:fld id="{8BE45C10-CA37-4FE0-B553-76038E7B69BD}" type="slidenum">
              <a:rPr lang="es-CO" smtClean="0"/>
              <a:pPr/>
              <a:t>‹Nº›</a:t>
            </a:fld>
            <a:endParaRPr lang="es-CO"/>
          </a:p>
        </p:txBody>
      </p:sp>
    </p:spTree>
    <p:extLst>
      <p:ext uri="{BB962C8B-B14F-4D97-AF65-F5344CB8AC3E}">
        <p14:creationId xmlns:p14="http://schemas.microsoft.com/office/powerpoint/2010/main" xmlns="" val="95485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1019" name="Line 491"/>
          <p:cNvSpPr>
            <a:spLocks noChangeShapeType="1"/>
          </p:cNvSpPr>
          <p:nvPr/>
        </p:nvSpPr>
        <p:spPr bwMode="auto">
          <a:xfrm>
            <a:off x="1101725" y="1000125"/>
            <a:ext cx="7834313" cy="0"/>
          </a:xfrm>
          <a:prstGeom prst="line">
            <a:avLst/>
          </a:prstGeom>
          <a:noFill/>
          <a:ln w="127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151002" name="Rectangle 474"/>
          <p:cNvSpPr>
            <a:spLocks noChangeArrowheads="1"/>
          </p:cNvSpPr>
          <p:nvPr/>
        </p:nvSpPr>
        <p:spPr bwMode="gray">
          <a:xfrm>
            <a:off x="269875" y="0"/>
            <a:ext cx="284163" cy="6889750"/>
          </a:xfrm>
          <a:prstGeom prst="rect">
            <a:avLst/>
          </a:prstGeom>
          <a:solidFill>
            <a:schemeClr val="accent2">
              <a:alpha val="80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151003" name="Rectangle 475"/>
          <p:cNvSpPr>
            <a:spLocks noChangeArrowheads="1"/>
          </p:cNvSpPr>
          <p:nvPr/>
        </p:nvSpPr>
        <p:spPr bwMode="gray">
          <a:xfrm>
            <a:off x="-12700" y="0"/>
            <a:ext cx="330200" cy="6858000"/>
          </a:xfrm>
          <a:prstGeom prst="rect">
            <a:avLst/>
          </a:prstGeom>
          <a:gradFill rotWithShape="1">
            <a:gsLst>
              <a:gs pos="0">
                <a:schemeClr val="accent2">
                  <a:gamma/>
                  <a:shade val="28627"/>
                  <a:invGamma/>
                </a:schemeClr>
              </a:gs>
              <a:gs pos="100000">
                <a:schemeClr val="accent2"/>
              </a:gs>
            </a:gsLst>
            <a:lin ang="18900000" scaled="1"/>
          </a:gra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151005" name="Rectangle 477"/>
          <p:cNvSpPr>
            <a:spLocks noChangeArrowheads="1"/>
          </p:cNvSpPr>
          <p:nvPr/>
        </p:nvSpPr>
        <p:spPr bwMode="gray">
          <a:xfrm>
            <a:off x="749300" y="-14288"/>
            <a:ext cx="71438" cy="6872288"/>
          </a:xfrm>
          <a:prstGeom prst="rect">
            <a:avLst/>
          </a:prstGeom>
          <a:solidFill>
            <a:schemeClr val="accent2">
              <a:alpha val="20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151007" name="Rectangle 479"/>
          <p:cNvSpPr>
            <a:spLocks noChangeArrowheads="1"/>
          </p:cNvSpPr>
          <p:nvPr/>
        </p:nvSpPr>
        <p:spPr bwMode="gray">
          <a:xfrm>
            <a:off x="508000" y="0"/>
            <a:ext cx="168275" cy="6865938"/>
          </a:xfrm>
          <a:prstGeom prst="rect">
            <a:avLst/>
          </a:prstGeom>
          <a:solidFill>
            <a:schemeClr val="accent2">
              <a:alpha val="53999"/>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151009" name="Rectangle 481"/>
          <p:cNvSpPr>
            <a:spLocks noChangeArrowheads="1"/>
          </p:cNvSpPr>
          <p:nvPr/>
        </p:nvSpPr>
        <p:spPr bwMode="gray">
          <a:xfrm>
            <a:off x="661988" y="0"/>
            <a:ext cx="114300" cy="6872288"/>
          </a:xfrm>
          <a:prstGeom prst="rect">
            <a:avLst/>
          </a:prstGeom>
          <a:solidFill>
            <a:schemeClr val="accent2">
              <a:alpha val="37000"/>
            </a:schemeClr>
          </a:solidFill>
          <a:ln>
            <a:noFill/>
          </a:ln>
          <a:effectLst/>
          <a:extLst>
            <a:ext uri="{91240B29-F687-4F45-9708-019B960494DF}">
              <a14:hiddenLine xmlns:a14="http://schemas.microsoft.com/office/drawing/2010/main" xmlns="" w="28575" algn="ctr">
                <a:solidFill>
                  <a:srgbClr val="FFFFFF"/>
                </a:solidFill>
                <a:miter lim="800000"/>
                <a:headEnd/>
                <a:tailEnd/>
              </a14:hiddenLine>
            </a:ex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p:spPr>
        <p:txBody>
          <a:bodyPr wrap="none" anchor="ctr"/>
          <a:lstStyle/>
          <a:p>
            <a:endParaRPr lang="es-CO"/>
          </a:p>
        </p:txBody>
      </p:sp>
      <p:sp>
        <p:nvSpPr>
          <p:cNvPr id="150988" name="Rectangle 460"/>
          <p:cNvSpPr>
            <a:spLocks noGrp="1" noChangeArrowheads="1"/>
          </p:cNvSpPr>
          <p:nvPr>
            <p:ph type="title"/>
          </p:nvPr>
        </p:nvSpPr>
        <p:spPr bwMode="auto">
          <a:xfrm>
            <a:off x="1055688" y="65088"/>
            <a:ext cx="7958137" cy="1011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CO" smtClean="0"/>
              <a:t>Haga clic para modificar el estilo de título del patrón</a:t>
            </a:r>
            <a:endParaRPr lang="en-US" altLang="es-CO" smtClean="0"/>
          </a:p>
        </p:txBody>
      </p:sp>
      <p:sp>
        <p:nvSpPr>
          <p:cNvPr id="150989" name="Rectangle 461"/>
          <p:cNvSpPr>
            <a:spLocks noGrp="1" noChangeArrowheads="1"/>
          </p:cNvSpPr>
          <p:nvPr>
            <p:ph type="body" idx="1"/>
          </p:nvPr>
        </p:nvSpPr>
        <p:spPr bwMode="auto">
          <a:xfrm>
            <a:off x="1030288" y="1163638"/>
            <a:ext cx="7961312" cy="5360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CO" smtClean="0"/>
              <a:t>Haga clic para modificar el estilo de texto del patrón</a:t>
            </a:r>
          </a:p>
          <a:p>
            <a:pPr lvl="1"/>
            <a:r>
              <a:rPr lang="es-ES" altLang="es-CO" smtClean="0"/>
              <a:t>Segundo nivel</a:t>
            </a:r>
          </a:p>
          <a:p>
            <a:pPr lvl="2"/>
            <a:r>
              <a:rPr lang="es-ES" altLang="es-CO" smtClean="0"/>
              <a:t>Tercer nivel</a:t>
            </a:r>
          </a:p>
          <a:p>
            <a:pPr lvl="3"/>
            <a:r>
              <a:rPr lang="es-ES" altLang="es-CO" smtClean="0"/>
              <a:t>Cuarto nivel</a:t>
            </a:r>
          </a:p>
          <a:p>
            <a:pPr lvl="4"/>
            <a:r>
              <a:rPr lang="es-ES" altLang="es-CO" smtClean="0"/>
              <a:t>Quinto nivel</a:t>
            </a:r>
            <a:endParaRPr lang="en-US" altLang="es-CO" smtClean="0"/>
          </a:p>
        </p:txBody>
      </p:sp>
      <p:sp>
        <p:nvSpPr>
          <p:cNvPr id="150990" name="Rectangle 462"/>
          <p:cNvSpPr>
            <a:spLocks noGrp="1" noChangeArrowheads="1"/>
          </p:cNvSpPr>
          <p:nvPr>
            <p:ph type="dt" sz="half" idx="2"/>
          </p:nvPr>
        </p:nvSpPr>
        <p:spPr bwMode="auto">
          <a:xfrm>
            <a:off x="1077913" y="6616700"/>
            <a:ext cx="2133600" cy="241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vl1pPr>
          </a:lstStyle>
          <a:p>
            <a:fld id="{8E678638-9543-4038-B986-132F7B255131}" type="datetimeFigureOut">
              <a:rPr lang="es-CO" smtClean="0"/>
              <a:pPr/>
              <a:t>03/10/2014</a:t>
            </a:fld>
            <a:endParaRPr lang="es-CO"/>
          </a:p>
        </p:txBody>
      </p:sp>
      <p:sp>
        <p:nvSpPr>
          <p:cNvPr id="150991" name="Rectangle 463"/>
          <p:cNvSpPr>
            <a:spLocks noGrp="1" noChangeArrowheads="1"/>
          </p:cNvSpPr>
          <p:nvPr>
            <p:ph type="ftr" sz="quarter" idx="3"/>
          </p:nvPr>
        </p:nvSpPr>
        <p:spPr bwMode="auto">
          <a:xfrm>
            <a:off x="5838825" y="6616700"/>
            <a:ext cx="2895600" cy="241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s-CO"/>
          </a:p>
        </p:txBody>
      </p:sp>
      <p:sp>
        <p:nvSpPr>
          <p:cNvPr id="150992" name="Rectangle 464"/>
          <p:cNvSpPr>
            <a:spLocks noGrp="1" noChangeArrowheads="1"/>
          </p:cNvSpPr>
          <p:nvPr>
            <p:ph type="sldNum" sz="quarter" idx="4"/>
          </p:nvPr>
        </p:nvSpPr>
        <p:spPr bwMode="auto">
          <a:xfrm>
            <a:off x="4187825" y="6616700"/>
            <a:ext cx="661988" cy="241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fld id="{8BE45C10-CA37-4FE0-B553-76038E7B69BD}" type="slidenum">
              <a:rPr lang="es-CO" smtClean="0"/>
              <a:pPr/>
              <a:t>‹Nº›</a:t>
            </a:fld>
            <a:endParaRPr lang="es-CO"/>
          </a:p>
        </p:txBody>
      </p:sp>
      <p:sp>
        <p:nvSpPr>
          <p:cNvPr id="151036" name="Oval 508"/>
          <p:cNvSpPr>
            <a:spLocks noChangeArrowheads="1"/>
          </p:cNvSpPr>
          <p:nvPr/>
        </p:nvSpPr>
        <p:spPr bwMode="gray">
          <a:xfrm>
            <a:off x="438150" y="1892300"/>
            <a:ext cx="619125" cy="614363"/>
          </a:xfrm>
          <a:prstGeom prst="ellipse">
            <a:avLst/>
          </a:prstGeom>
          <a:blipFill dpi="0" rotWithShape="1">
            <a:blip r:embed="rId14" cstate="print"/>
            <a:srcRect/>
            <a:stretch>
              <a:fillRect/>
            </a:stretch>
          </a:blipFill>
          <a:ln w="28575" algn="ctr">
            <a:solidFill>
              <a:srgbClr val="F8F8F8">
                <a:alpha val="70000"/>
              </a:srgbClr>
            </a:solidFill>
            <a:round/>
            <a:headEnd/>
            <a:tailEnd/>
          </a:ln>
          <a:effectLst/>
          <a:extLst>
            <a:ext uri="{AF507438-7753-43E0-B8FC-AC1667EBCBE1}">
              <a14:hiddenEffects xmlns:a14="http://schemas.microsoft.com/office/drawing/2010/main" xmlns="">
                <a:effectLst>
                  <a:outerShdw dist="35921" dir="2700000" algn="ctr" rotWithShape="0">
                    <a:schemeClr val="tx2">
                      <a:alpha val="50000"/>
                    </a:schemeClr>
                  </a:outerShdw>
                </a:effectLst>
              </a14:hiddenEffects>
            </a:ext>
          </a:extLst>
        </p:spPr>
        <p:txBody>
          <a:bodyPr wrap="none" anchor="ctr"/>
          <a:lstStyle/>
          <a:p>
            <a:endParaRPr lang="es-CO"/>
          </a:p>
        </p:txBody>
      </p:sp>
      <p:sp>
        <p:nvSpPr>
          <p:cNvPr id="151039" name="Oval 511"/>
          <p:cNvSpPr>
            <a:spLocks noChangeArrowheads="1"/>
          </p:cNvSpPr>
          <p:nvPr/>
        </p:nvSpPr>
        <p:spPr bwMode="gray">
          <a:xfrm>
            <a:off x="442913" y="315913"/>
            <a:ext cx="603250" cy="596900"/>
          </a:xfrm>
          <a:prstGeom prst="ellipse">
            <a:avLst/>
          </a:prstGeom>
          <a:blipFill dpi="0" rotWithShape="1">
            <a:blip r:embed="rId15" cstate="print"/>
            <a:srcRect/>
            <a:stretch>
              <a:fillRect/>
            </a:stretch>
          </a:blipFill>
          <a:ln w="57150" algn="ctr">
            <a:solidFill>
              <a:srgbClr val="F8F8F8">
                <a:alpha val="70000"/>
              </a:srgbClr>
            </a:solidFill>
            <a:round/>
            <a:headEnd/>
            <a:tailEnd/>
          </a:ln>
          <a:effectLst/>
          <a:extLst>
            <a:ext uri="{AF507438-7753-43E0-B8FC-AC1667EBCBE1}">
              <a14:hiddenEffects xmlns:a14="http://schemas.microsoft.com/office/drawing/2010/main" xmlns="">
                <a:effectLst>
                  <a:outerShdw dist="35921" dir="2700000" algn="ctr" rotWithShape="0">
                    <a:schemeClr val="tx2">
                      <a:alpha val="50000"/>
                    </a:schemeClr>
                  </a:outerShdw>
                </a:effectLst>
              </a14:hiddenEffects>
            </a:ext>
          </a:extLst>
        </p:spPr>
        <p:txBody>
          <a:bodyPr wrap="none" anchor="ctr"/>
          <a:lstStyle/>
          <a:p>
            <a:endParaRPr lang="es-CO"/>
          </a:p>
        </p:txBody>
      </p:sp>
      <p:sp>
        <p:nvSpPr>
          <p:cNvPr id="151043" name="Oval 515"/>
          <p:cNvSpPr>
            <a:spLocks noChangeArrowheads="1"/>
          </p:cNvSpPr>
          <p:nvPr/>
        </p:nvSpPr>
        <p:spPr bwMode="gray">
          <a:xfrm>
            <a:off x="430213" y="1128713"/>
            <a:ext cx="603250" cy="593725"/>
          </a:xfrm>
          <a:prstGeom prst="ellipse">
            <a:avLst/>
          </a:prstGeom>
          <a:blipFill dpi="0" rotWithShape="1">
            <a:blip r:embed="rId16" cstate="print"/>
            <a:srcRect/>
            <a:stretch>
              <a:fillRect/>
            </a:stretch>
          </a:blipFill>
          <a:ln w="38100" algn="ctr">
            <a:solidFill>
              <a:srgbClr val="F8F8F8">
                <a:alpha val="70000"/>
              </a:srgbClr>
            </a:solidFill>
            <a:round/>
            <a:headEnd/>
            <a:tailEnd/>
          </a:ln>
          <a:effectLst/>
          <a:extLst>
            <a:ext uri="{AF507438-7753-43E0-B8FC-AC1667EBCBE1}">
              <a14:hiddenEffects xmlns:a14="http://schemas.microsoft.com/office/drawing/2010/main" xmlns="">
                <a:effectLst>
                  <a:outerShdw dist="35921" dir="2700000" algn="ctr" rotWithShape="0">
                    <a:schemeClr val="tx2">
                      <a:alpha val="50000"/>
                    </a:schemeClr>
                  </a:outerShdw>
                </a:effectLst>
              </a14:hiddenEffects>
            </a:ext>
          </a:extLst>
        </p:spPr>
        <p:txBody>
          <a:bodyPr wrap="none" anchor="ctr"/>
          <a:lstStyle/>
          <a:p>
            <a:endParaRPr lang="es-C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0988"/>
                                        </p:tgtEl>
                                        <p:attrNameLst>
                                          <p:attrName>style.visibility</p:attrName>
                                        </p:attrNameLst>
                                      </p:cBhvr>
                                      <p:to>
                                        <p:strVal val="visible"/>
                                      </p:to>
                                    </p:set>
                                    <p:animEffect transition="in" filter="barn(inVertical)">
                                      <p:cBhvr>
                                        <p:cTn id="7" dur="1000"/>
                                        <p:tgtEl>
                                          <p:spTgt spid="15098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1003"/>
                                        </p:tgtEl>
                                        <p:attrNameLst>
                                          <p:attrName>style.visibility</p:attrName>
                                        </p:attrNameLst>
                                      </p:cBhvr>
                                      <p:to>
                                        <p:strVal val="visible"/>
                                      </p:to>
                                    </p:set>
                                    <p:animEffect transition="in" filter="wipe(up)">
                                      <p:cBhvr>
                                        <p:cTn id="10" dur="500"/>
                                        <p:tgtEl>
                                          <p:spTgt spid="151003"/>
                                        </p:tgtEl>
                                      </p:cBhvr>
                                    </p:animEffect>
                                  </p:childTnLst>
                                </p:cTn>
                              </p:par>
                              <p:par>
                                <p:cTn id="11" presetID="22" presetClass="entr" presetSubtype="1" fill="hold" grpId="0" nodeType="withEffect">
                                  <p:stCondLst>
                                    <p:cond delay="200"/>
                                  </p:stCondLst>
                                  <p:childTnLst>
                                    <p:set>
                                      <p:cBhvr>
                                        <p:cTn id="12" dur="1" fill="hold">
                                          <p:stCondLst>
                                            <p:cond delay="0"/>
                                          </p:stCondLst>
                                        </p:cTn>
                                        <p:tgtEl>
                                          <p:spTgt spid="151002"/>
                                        </p:tgtEl>
                                        <p:attrNameLst>
                                          <p:attrName>style.visibility</p:attrName>
                                        </p:attrNameLst>
                                      </p:cBhvr>
                                      <p:to>
                                        <p:strVal val="visible"/>
                                      </p:to>
                                    </p:set>
                                    <p:animEffect transition="in" filter="wipe(up)">
                                      <p:cBhvr>
                                        <p:cTn id="13" dur="500"/>
                                        <p:tgtEl>
                                          <p:spTgt spid="15100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151007"/>
                                        </p:tgtEl>
                                        <p:attrNameLst>
                                          <p:attrName>style.visibility</p:attrName>
                                        </p:attrNameLst>
                                      </p:cBhvr>
                                      <p:to>
                                        <p:strVal val="visible"/>
                                      </p:to>
                                    </p:set>
                                    <p:animEffect transition="in" filter="wipe(up)">
                                      <p:cBhvr>
                                        <p:cTn id="16" dur="500"/>
                                        <p:tgtEl>
                                          <p:spTgt spid="151007"/>
                                        </p:tgtEl>
                                      </p:cBhvr>
                                    </p:animEffect>
                                  </p:childTnLst>
                                </p:cTn>
                              </p:par>
                              <p:par>
                                <p:cTn id="17" presetID="47" presetClass="entr" presetSubtype="0" fill="hold" grpId="0" nodeType="withEffect">
                                  <p:stCondLst>
                                    <p:cond delay="1500"/>
                                  </p:stCondLst>
                                  <p:childTnLst>
                                    <p:set>
                                      <p:cBhvr>
                                        <p:cTn id="18" dur="1" fill="hold">
                                          <p:stCondLst>
                                            <p:cond delay="0"/>
                                          </p:stCondLst>
                                        </p:cTn>
                                        <p:tgtEl>
                                          <p:spTgt spid="151009"/>
                                        </p:tgtEl>
                                        <p:attrNameLst>
                                          <p:attrName>style.visibility</p:attrName>
                                        </p:attrNameLst>
                                      </p:cBhvr>
                                      <p:to>
                                        <p:strVal val="visible"/>
                                      </p:to>
                                    </p:set>
                                    <p:animEffect transition="in" filter="fade">
                                      <p:cBhvr>
                                        <p:cTn id="19" dur="500"/>
                                        <p:tgtEl>
                                          <p:spTgt spid="151009"/>
                                        </p:tgtEl>
                                      </p:cBhvr>
                                    </p:animEffect>
                                    <p:anim calcmode="lin" valueType="num">
                                      <p:cBhvr>
                                        <p:cTn id="20" dur="500" fill="hold"/>
                                        <p:tgtEl>
                                          <p:spTgt spid="151009"/>
                                        </p:tgtEl>
                                        <p:attrNameLst>
                                          <p:attrName>ppt_x</p:attrName>
                                        </p:attrNameLst>
                                      </p:cBhvr>
                                      <p:tavLst>
                                        <p:tav tm="0">
                                          <p:val>
                                            <p:strVal val="#ppt_x"/>
                                          </p:val>
                                        </p:tav>
                                        <p:tav tm="100000">
                                          <p:val>
                                            <p:strVal val="#ppt_x"/>
                                          </p:val>
                                        </p:tav>
                                      </p:tavLst>
                                    </p:anim>
                                    <p:anim calcmode="lin" valueType="num">
                                      <p:cBhvr>
                                        <p:cTn id="21" dur="500" fill="hold"/>
                                        <p:tgtEl>
                                          <p:spTgt spid="151009"/>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2300"/>
                                  </p:stCondLst>
                                  <p:childTnLst>
                                    <p:set>
                                      <p:cBhvr>
                                        <p:cTn id="23" dur="1" fill="hold">
                                          <p:stCondLst>
                                            <p:cond delay="0"/>
                                          </p:stCondLst>
                                        </p:cTn>
                                        <p:tgtEl>
                                          <p:spTgt spid="151005"/>
                                        </p:tgtEl>
                                        <p:attrNameLst>
                                          <p:attrName>style.visibility</p:attrName>
                                        </p:attrNameLst>
                                      </p:cBhvr>
                                      <p:to>
                                        <p:strVal val="visible"/>
                                      </p:to>
                                    </p:set>
                                    <p:animEffect transition="in" filter="fade">
                                      <p:cBhvr>
                                        <p:cTn id="24" dur="500"/>
                                        <p:tgtEl>
                                          <p:spTgt spid="151005"/>
                                        </p:tgtEl>
                                      </p:cBhvr>
                                    </p:animEffect>
                                    <p:anim calcmode="lin" valueType="num">
                                      <p:cBhvr>
                                        <p:cTn id="25" dur="500" fill="hold"/>
                                        <p:tgtEl>
                                          <p:spTgt spid="151005"/>
                                        </p:tgtEl>
                                        <p:attrNameLst>
                                          <p:attrName>ppt_x</p:attrName>
                                        </p:attrNameLst>
                                      </p:cBhvr>
                                      <p:tavLst>
                                        <p:tav tm="0">
                                          <p:val>
                                            <p:strVal val="#ppt_x"/>
                                          </p:val>
                                        </p:tav>
                                        <p:tav tm="100000">
                                          <p:val>
                                            <p:strVal val="#ppt_x"/>
                                          </p:val>
                                        </p:tav>
                                      </p:tavLst>
                                    </p:anim>
                                    <p:anim calcmode="lin" valueType="num">
                                      <p:cBhvr>
                                        <p:cTn id="26" dur="500" fill="hold"/>
                                        <p:tgtEl>
                                          <p:spTgt spid="151005"/>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2800"/>
                            </p:stCondLst>
                            <p:childTnLst>
                              <p:par>
                                <p:cTn id="28" presetID="6" presetClass="emph" presetSubtype="0" fill="hold" grpId="1" nodeType="afterEffect">
                                  <p:stCondLst>
                                    <p:cond delay="0"/>
                                  </p:stCondLst>
                                  <p:childTnLst>
                                    <p:animScale>
                                      <p:cBhvr>
                                        <p:cTn id="29" dur="500" fill="hold"/>
                                        <p:tgtEl>
                                          <p:spTgt spid="151003"/>
                                        </p:tgtEl>
                                      </p:cBhvr>
                                      <p:by x="150000" y="150000"/>
                                    </p:animScale>
                                  </p:childTnLst>
                                </p:cTn>
                              </p:par>
                              <p:par>
                                <p:cTn id="30" presetID="6" presetClass="emph" presetSubtype="0" fill="hold" grpId="1" nodeType="withEffect">
                                  <p:stCondLst>
                                    <p:cond delay="400"/>
                                  </p:stCondLst>
                                  <p:childTnLst>
                                    <p:animScale>
                                      <p:cBhvr>
                                        <p:cTn id="31" dur="500" fill="hold"/>
                                        <p:tgtEl>
                                          <p:spTgt spid="151007"/>
                                        </p:tgtEl>
                                      </p:cBhvr>
                                      <p:by x="150000" y="150000"/>
                                    </p:animScale>
                                  </p:childTnLst>
                                </p:cTn>
                              </p:par>
                              <p:par>
                                <p:cTn id="32" presetID="6" presetClass="emph" presetSubtype="0" fill="hold" grpId="1" nodeType="withEffect">
                                  <p:stCondLst>
                                    <p:cond delay="1100"/>
                                  </p:stCondLst>
                                  <p:childTnLst>
                                    <p:animScale>
                                      <p:cBhvr>
                                        <p:cTn id="33" dur="500" fill="hold"/>
                                        <p:tgtEl>
                                          <p:spTgt spid="151009"/>
                                        </p:tgtEl>
                                      </p:cBhvr>
                                      <p:by x="150000" y="150000"/>
                                    </p:animScale>
                                  </p:childTnLst>
                                </p:cTn>
                              </p:par>
                              <p:par>
                                <p:cTn id="34" presetID="6" presetClass="emph" presetSubtype="0" fill="hold" grpId="1" nodeType="withEffect">
                                  <p:stCondLst>
                                    <p:cond delay="1700"/>
                                  </p:stCondLst>
                                  <p:childTnLst>
                                    <p:animScale>
                                      <p:cBhvr>
                                        <p:cTn id="35" dur="500" fill="hold"/>
                                        <p:tgtEl>
                                          <p:spTgt spid="151005"/>
                                        </p:tgtEl>
                                      </p:cBhvr>
                                      <p:by x="150000" y="150000"/>
                                    </p:animScale>
                                  </p:childTnLst>
                                </p:cTn>
                              </p:par>
                            </p:childTnLst>
                          </p:cTn>
                        </p:par>
                        <p:par>
                          <p:cTn id="36" fill="hold" nodeType="afterGroup">
                            <p:stCondLst>
                              <p:cond delay="5000"/>
                            </p:stCondLst>
                            <p:childTnLst>
                              <p:par>
                                <p:cTn id="37" presetID="6" presetClass="emph" presetSubtype="0" fill="hold" grpId="1" nodeType="afterEffect">
                                  <p:stCondLst>
                                    <p:cond delay="0"/>
                                  </p:stCondLst>
                                  <p:childTnLst>
                                    <p:animScale>
                                      <p:cBhvr>
                                        <p:cTn id="38" dur="500" fill="hold"/>
                                        <p:tgtEl>
                                          <p:spTgt spid="15100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002" grpId="0" animBg="1"/>
      <p:bldP spid="151002" grpId="1" animBg="1"/>
      <p:bldP spid="151003" grpId="0" animBg="1"/>
      <p:bldP spid="151003" grpId="1" animBg="1"/>
      <p:bldP spid="151005" grpId="0" animBg="1"/>
      <p:bldP spid="151005" grpId="1" animBg="1"/>
      <p:bldP spid="151007" grpId="0" animBg="1"/>
      <p:bldP spid="151007" grpId="1" animBg="1"/>
      <p:bldP spid="151009" grpId="0" animBg="1"/>
      <p:bldP spid="151009" grpId="1" animBg="1"/>
      <p:bldP spid="150988" grpId="0"/>
    </p:bldLst>
  </p:timing>
  <p:txStyles>
    <p:title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SzPct val="85000"/>
        <a:buFont typeface="Wingdings" pitchFamily="2" charset="2"/>
        <a:buChar char="£"/>
        <a:defRPr sz="3200" b="1">
          <a:solidFill>
            <a:schemeClr val="accent1"/>
          </a:solidFill>
          <a:latin typeface="+mn-lt"/>
          <a:ea typeface="+mn-ea"/>
          <a:cs typeface="+mn-cs"/>
        </a:defRPr>
      </a:lvl1pPr>
      <a:lvl2pPr marL="742950" indent="-285750" algn="l" rtl="0" eaLnBrk="1" fontAlgn="base" hangingPunct="1">
        <a:spcBef>
          <a:spcPct val="20000"/>
        </a:spcBef>
        <a:spcAft>
          <a:spcPct val="0"/>
        </a:spcAft>
        <a:buClr>
          <a:schemeClr val="hlink"/>
        </a:buClr>
        <a:buSzPct val="105000"/>
        <a:buChar char="•"/>
        <a:defRPr sz="2800">
          <a:solidFill>
            <a:schemeClr val="tx2"/>
          </a:solidFill>
          <a:latin typeface="+mn-lt"/>
        </a:defRPr>
      </a:lvl2pPr>
      <a:lvl3pPr marL="1143000" indent="-228600" algn="l" rtl="0" eaLnBrk="1" fontAlgn="base" hangingPunct="1">
        <a:spcBef>
          <a:spcPct val="20000"/>
        </a:spcBef>
        <a:spcAft>
          <a:spcPct val="0"/>
        </a:spcAft>
        <a:buClr>
          <a:schemeClr val="folHlink"/>
        </a:buClr>
        <a:buChar char="•"/>
        <a:defRPr sz="2400">
          <a:solidFill>
            <a:schemeClr val="tx2"/>
          </a:solidFill>
          <a:latin typeface="+mn-lt"/>
        </a:defRPr>
      </a:lvl3pPr>
      <a:lvl4pPr marL="1600200" indent="-228600" algn="l" rtl="0" eaLnBrk="1" fontAlgn="base" hangingPunct="1">
        <a:spcBef>
          <a:spcPct val="20000"/>
        </a:spcBef>
        <a:spcAft>
          <a:spcPct val="0"/>
        </a:spcAft>
        <a:buClr>
          <a:schemeClr val="tx2"/>
        </a:buClr>
        <a:buSzPct val="85000"/>
        <a:buChar char="•"/>
        <a:defRPr sz="2000">
          <a:solidFill>
            <a:schemeClr val="tx2"/>
          </a:solidFill>
          <a:latin typeface="+mn-lt"/>
        </a:defRPr>
      </a:lvl4pPr>
      <a:lvl5pPr marL="2057400" indent="-228600" algn="l" rtl="0" eaLnBrk="1" fontAlgn="base" hangingPunct="1">
        <a:spcBef>
          <a:spcPct val="20000"/>
        </a:spcBef>
        <a:spcAft>
          <a:spcPct val="0"/>
        </a:spcAft>
        <a:buClr>
          <a:schemeClr val="accent1"/>
        </a:buClr>
        <a:buSzPct val="85000"/>
        <a:buChar char="•"/>
        <a:defRPr sz="2000">
          <a:solidFill>
            <a:schemeClr val="tx2"/>
          </a:solidFill>
          <a:latin typeface="+mn-lt"/>
        </a:defRPr>
      </a:lvl5pPr>
      <a:lvl6pPr marL="2514600" indent="-228600" algn="l" rtl="0" eaLnBrk="1" fontAlgn="base" hangingPunct="1">
        <a:spcBef>
          <a:spcPct val="20000"/>
        </a:spcBef>
        <a:spcAft>
          <a:spcPct val="0"/>
        </a:spcAft>
        <a:buClr>
          <a:schemeClr val="accent1"/>
        </a:buClr>
        <a:buSzPct val="85000"/>
        <a:buChar char="•"/>
        <a:defRPr sz="2000">
          <a:solidFill>
            <a:schemeClr val="tx2"/>
          </a:solidFill>
          <a:latin typeface="+mn-lt"/>
        </a:defRPr>
      </a:lvl6pPr>
      <a:lvl7pPr marL="2971800" indent="-228600" algn="l" rtl="0" eaLnBrk="1" fontAlgn="base" hangingPunct="1">
        <a:spcBef>
          <a:spcPct val="20000"/>
        </a:spcBef>
        <a:spcAft>
          <a:spcPct val="0"/>
        </a:spcAft>
        <a:buClr>
          <a:schemeClr val="accent1"/>
        </a:buClr>
        <a:buSzPct val="85000"/>
        <a:buChar char="•"/>
        <a:defRPr sz="2000">
          <a:solidFill>
            <a:schemeClr val="tx2"/>
          </a:solidFill>
          <a:latin typeface="+mn-lt"/>
        </a:defRPr>
      </a:lvl7pPr>
      <a:lvl8pPr marL="3429000" indent="-228600" algn="l" rtl="0" eaLnBrk="1" fontAlgn="base" hangingPunct="1">
        <a:spcBef>
          <a:spcPct val="20000"/>
        </a:spcBef>
        <a:spcAft>
          <a:spcPct val="0"/>
        </a:spcAft>
        <a:buClr>
          <a:schemeClr val="accent1"/>
        </a:buClr>
        <a:buSzPct val="85000"/>
        <a:buChar char="•"/>
        <a:defRPr sz="2000">
          <a:solidFill>
            <a:schemeClr val="tx2"/>
          </a:solidFill>
          <a:latin typeface="+mn-lt"/>
        </a:defRPr>
      </a:lvl8pPr>
      <a:lvl9pPr marL="3886200" indent="-228600" algn="l" rtl="0" eaLnBrk="1" fontAlgn="base" hangingPunct="1">
        <a:spcBef>
          <a:spcPct val="20000"/>
        </a:spcBef>
        <a:spcAft>
          <a:spcPct val="0"/>
        </a:spcAft>
        <a:buClr>
          <a:schemeClr val="accent1"/>
        </a:buClr>
        <a:buSzPct val="85000"/>
        <a:buChar char="•"/>
        <a:defRPr sz="2000">
          <a:solidFill>
            <a:schemeClr val="tx2"/>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sz="quarter"/>
          </p:nvPr>
        </p:nvSpPr>
        <p:spPr>
          <a:xfrm>
            <a:off x="2699792" y="2348880"/>
            <a:ext cx="6557483" cy="1803747"/>
          </a:xfrm>
        </p:spPr>
        <p:txBody>
          <a:bodyPr/>
          <a:lstStyle/>
          <a:p>
            <a:r>
              <a:rPr lang="es-CO" sz="3600" dirty="0" smtClean="0">
                <a:solidFill>
                  <a:schemeClr val="tx2">
                    <a:lumMod val="75000"/>
                  </a:schemeClr>
                </a:solidFill>
              </a:rPr>
              <a:t>Su guía al futuro con éxito.</a:t>
            </a:r>
            <a:endParaRPr lang="es-CO" sz="3600" dirty="0">
              <a:solidFill>
                <a:schemeClr val="tx2">
                  <a:lumMod val="75000"/>
                </a:schemeClr>
              </a:solidFill>
            </a:endParaRPr>
          </a:p>
        </p:txBody>
      </p:sp>
      <p:sp>
        <p:nvSpPr>
          <p:cNvPr id="3" name="2 Subtítulo"/>
          <p:cNvSpPr>
            <a:spLocks noGrp="1"/>
          </p:cNvSpPr>
          <p:nvPr>
            <p:ph type="subTitle" sz="quarter" idx="1"/>
          </p:nvPr>
        </p:nvSpPr>
        <p:spPr>
          <a:xfrm>
            <a:off x="2915816" y="1052736"/>
            <a:ext cx="5973614" cy="757238"/>
          </a:xfrm>
        </p:spPr>
        <p:txBody>
          <a:bodyPr/>
          <a:lstStyle/>
          <a:p>
            <a:r>
              <a:rPr lang="es-CO" sz="5400" dirty="0" smtClean="0">
                <a:solidFill>
                  <a:schemeClr val="tx2">
                    <a:lumMod val="75000"/>
                  </a:schemeClr>
                </a:solidFill>
                <a:effectLst>
                  <a:glow rad="139700">
                    <a:schemeClr val="accent2">
                      <a:satMod val="175000"/>
                      <a:alpha val="40000"/>
                    </a:schemeClr>
                  </a:glow>
                </a:effectLst>
              </a:rPr>
              <a:t>ENLACE CORPORATIVO</a:t>
            </a:r>
            <a:endParaRPr lang="es-CO" sz="5400" dirty="0">
              <a:solidFill>
                <a:schemeClr val="tx2">
                  <a:lumMod val="75000"/>
                </a:schemeClr>
              </a:solidFill>
              <a:effectLst>
                <a:glow rad="139700">
                  <a:schemeClr val="accent2">
                    <a:satMod val="175000"/>
                    <a:alpha val="40000"/>
                  </a:schemeClr>
                </a:glow>
              </a:effectLst>
            </a:endParaRPr>
          </a:p>
        </p:txBody>
      </p:sp>
      <p:pic>
        <p:nvPicPr>
          <p:cNvPr id="6"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942" y="4812144"/>
            <a:ext cx="3107898" cy="2045855"/>
          </a:xfrm>
          <a:prstGeom prst="rect">
            <a:avLst/>
          </a:prstGeom>
          <a:noFill/>
          <a:ln>
            <a:noFill/>
          </a:ln>
        </p:spPr>
      </p:pic>
    </p:spTree>
    <p:extLst>
      <p:ext uri="{BB962C8B-B14F-4D97-AF65-F5344CB8AC3E}">
        <p14:creationId xmlns:p14="http://schemas.microsoft.com/office/powerpoint/2010/main" xmlns="" val="3761330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a:t>VALORES</a:t>
            </a:r>
          </a:p>
        </p:txBody>
      </p:sp>
      <p:sp>
        <p:nvSpPr>
          <p:cNvPr id="3" name="2 Marcador de contenido"/>
          <p:cNvSpPr>
            <a:spLocks noGrp="1"/>
          </p:cNvSpPr>
          <p:nvPr>
            <p:ph idx="1"/>
          </p:nvPr>
        </p:nvSpPr>
        <p:spPr/>
        <p:txBody>
          <a:bodyPr/>
          <a:lstStyle/>
          <a:p>
            <a:pPr algn="ctr">
              <a:buFont typeface="Wingdings" panose="05000000000000000000" pitchFamily="2" charset="2"/>
              <a:buChar char="v"/>
            </a:pPr>
            <a:r>
              <a:rPr lang="es-CO" sz="4000" u="sng" dirty="0" smtClean="0">
                <a:solidFill>
                  <a:srgbClr val="292EF5"/>
                </a:solidFill>
                <a:effectLst>
                  <a:outerShdw blurRad="38100" dist="38100" dir="2700000" algn="tl">
                    <a:srgbClr val="000000">
                      <a:alpha val="43137"/>
                    </a:srgbClr>
                  </a:outerShdw>
                </a:effectLst>
              </a:rPr>
              <a:t>Espíritu </a:t>
            </a:r>
            <a:r>
              <a:rPr lang="es-CO" sz="4000" u="sng" dirty="0">
                <a:solidFill>
                  <a:srgbClr val="292EF5"/>
                </a:solidFill>
                <a:effectLst>
                  <a:outerShdw blurRad="38100" dist="38100" dir="2700000" algn="tl">
                    <a:srgbClr val="000000">
                      <a:alpha val="43137"/>
                    </a:srgbClr>
                  </a:outerShdw>
                </a:effectLst>
              </a:rPr>
              <a:t>S</a:t>
            </a:r>
            <a:r>
              <a:rPr lang="es-CO" sz="4000" u="sng" dirty="0" smtClean="0">
                <a:solidFill>
                  <a:srgbClr val="292EF5"/>
                </a:solidFill>
                <a:effectLst>
                  <a:outerShdw blurRad="38100" dist="38100" dir="2700000" algn="tl">
                    <a:srgbClr val="000000">
                      <a:alpha val="43137"/>
                    </a:srgbClr>
                  </a:outerShdw>
                </a:effectLst>
              </a:rPr>
              <a:t>ocial:</a:t>
            </a:r>
          </a:p>
          <a:p>
            <a:pPr algn="just"/>
            <a:endParaRPr lang="es-CO" b="0" u="sng" dirty="0">
              <a:solidFill>
                <a:srgbClr val="292EF5"/>
              </a:solidFill>
            </a:endParaRPr>
          </a:p>
          <a:p>
            <a:pPr marL="0" indent="0" algn="just">
              <a:buNone/>
            </a:pPr>
            <a:r>
              <a:rPr lang="es-CO" b="0" dirty="0" smtClean="0">
                <a:solidFill>
                  <a:srgbClr val="292EF5"/>
                </a:solidFill>
              </a:rPr>
              <a:t>Como </a:t>
            </a:r>
            <a:r>
              <a:rPr lang="es-CO" b="0" dirty="0">
                <a:solidFill>
                  <a:srgbClr val="292EF5"/>
                </a:solidFill>
              </a:rPr>
              <a:t>gran principio de la solidaridad que manifestamos con una actitud de honestidad y confianza en las personas y en nuestro propio empeño por mejorar la situación de la sociedad a través de la integración laboral</a:t>
            </a:r>
            <a:r>
              <a:rPr lang="es-CO" b="0" dirty="0" smtClean="0">
                <a:solidFill>
                  <a:srgbClr val="292EF5"/>
                </a:solidFill>
              </a:rPr>
              <a:t>.</a:t>
            </a:r>
          </a:p>
          <a:p>
            <a:pPr marL="0" indent="0">
              <a:buNone/>
            </a:pPr>
            <a:endParaRPr lang="es-CO" dirty="0"/>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9" y="5466692"/>
            <a:ext cx="1863491" cy="1409543"/>
          </a:xfrm>
          <a:prstGeom prst="rect">
            <a:avLst/>
          </a:prstGeom>
          <a:noFill/>
          <a:ln>
            <a:noFill/>
          </a:ln>
        </p:spPr>
      </p:pic>
    </p:spTree>
    <p:extLst>
      <p:ext uri="{BB962C8B-B14F-4D97-AF65-F5344CB8AC3E}">
        <p14:creationId xmlns:p14="http://schemas.microsoft.com/office/powerpoint/2010/main" xmlns="" val="2305883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77302" y="1554107"/>
            <a:ext cx="7351062" cy="5360987"/>
          </a:xfrm>
        </p:spPr>
        <p:txBody>
          <a:bodyPr/>
          <a:lstStyle/>
          <a:p>
            <a:pPr marL="0" indent="0" algn="just">
              <a:buNone/>
            </a:pPr>
            <a:endParaRPr lang="es-CO" sz="4000" u="sng" dirty="0">
              <a:solidFill>
                <a:srgbClr val="292EF5"/>
              </a:solidFill>
              <a:latin typeface="+mj-lt"/>
              <a:ea typeface="+mj-ea"/>
              <a:cs typeface="+mj-cs"/>
            </a:endParaRPr>
          </a:p>
          <a:p>
            <a:pPr marL="0" indent="0" algn="just">
              <a:buNone/>
            </a:pPr>
            <a:r>
              <a:rPr lang="es-CO" b="0" dirty="0" smtClean="0">
                <a:solidFill>
                  <a:srgbClr val="292EF5"/>
                </a:solidFill>
              </a:rPr>
              <a:t>Valorando </a:t>
            </a:r>
            <a:r>
              <a:rPr lang="es-CO" b="0" dirty="0">
                <a:solidFill>
                  <a:srgbClr val="292EF5"/>
                </a:solidFill>
              </a:rPr>
              <a:t>y comprendiendo los factores más determinantes de la realidad social e implicándonos en ella, asumiendo retos que nos permitan mantener un estado de superación continuo.</a:t>
            </a:r>
            <a:endParaRPr lang="es-CO" dirty="0">
              <a:solidFill>
                <a:srgbClr val="292EF5"/>
              </a:solidFill>
            </a:endParaRPr>
          </a:p>
        </p:txBody>
      </p:sp>
      <p:sp>
        <p:nvSpPr>
          <p:cNvPr id="4" name="3 Rectángulo"/>
          <p:cNvSpPr/>
          <p:nvPr/>
        </p:nvSpPr>
        <p:spPr>
          <a:xfrm>
            <a:off x="1089891" y="260648"/>
            <a:ext cx="7658573" cy="1323439"/>
          </a:xfrm>
          <a:prstGeom prst="rect">
            <a:avLst/>
          </a:prstGeom>
        </p:spPr>
        <p:txBody>
          <a:bodyPr wrap="square">
            <a:spAutoFit/>
          </a:bodyPr>
          <a:lstStyle/>
          <a:p>
            <a:pPr marL="571500" indent="-571500" algn="ctr">
              <a:buFont typeface="Wingdings" panose="05000000000000000000" pitchFamily="2" charset="2"/>
              <a:buChar char="v"/>
            </a:pPr>
            <a:r>
              <a:rPr lang="es-CO" sz="4000" b="1" u="sng" dirty="0">
                <a:solidFill>
                  <a:srgbClr val="292EF5"/>
                </a:solidFill>
                <a:effectLst>
                  <a:outerShdw blurRad="38100" dist="38100" dir="2700000" algn="tl">
                    <a:srgbClr val="000000">
                      <a:alpha val="43137"/>
                    </a:srgbClr>
                  </a:outerShdw>
                </a:effectLst>
              </a:rPr>
              <a:t>Compromiso con la empresa y las personas</a:t>
            </a:r>
            <a:r>
              <a:rPr lang="es-CO" u="sng" dirty="0">
                <a:solidFill>
                  <a:srgbClr val="292EF5"/>
                </a:solidFill>
                <a:effectLst>
                  <a:outerShdw blurRad="38100" dist="38100" dir="2700000" algn="tl">
                    <a:srgbClr val="000000">
                      <a:alpha val="43137"/>
                    </a:srgbClr>
                  </a:outerShdw>
                </a:effectLst>
              </a:rPr>
              <a:t>:</a:t>
            </a:r>
            <a:r>
              <a:rPr lang="es-CO" dirty="0">
                <a:solidFill>
                  <a:srgbClr val="292EF5"/>
                </a:solidFill>
                <a:effectLst>
                  <a:outerShdw blurRad="38100" dist="38100" dir="2700000" algn="tl">
                    <a:srgbClr val="000000">
                      <a:alpha val="43137"/>
                    </a:srgbClr>
                  </a:outerShdw>
                </a:effectLst>
              </a:rPr>
              <a:t> </a:t>
            </a:r>
            <a:endParaRPr lang="es-CO" dirty="0">
              <a:effectLst>
                <a:outerShdw blurRad="38100" dist="38100" dir="2700000" algn="tl">
                  <a:srgbClr val="000000">
                    <a:alpha val="43137"/>
                  </a:srgbClr>
                </a:outerShdw>
              </a:effectLst>
            </a:endParaRPr>
          </a:p>
        </p:txBody>
      </p:sp>
      <p:pic>
        <p:nvPicPr>
          <p:cNvPr id="5"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9" y="5466692"/>
            <a:ext cx="1863491" cy="1409543"/>
          </a:xfrm>
          <a:prstGeom prst="rect">
            <a:avLst/>
          </a:prstGeom>
          <a:noFill/>
          <a:ln>
            <a:noFill/>
          </a:ln>
        </p:spPr>
      </p:pic>
    </p:spTree>
    <p:extLst>
      <p:ext uri="{BB962C8B-B14F-4D97-AF65-F5344CB8AC3E}">
        <p14:creationId xmlns:p14="http://schemas.microsoft.com/office/powerpoint/2010/main" xmlns="" val="2985236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571500" indent="-571500" algn="ctr">
              <a:buFont typeface="Wingdings" panose="05000000000000000000" pitchFamily="2" charset="2"/>
              <a:buChar char="v"/>
            </a:pPr>
            <a:r>
              <a:rPr lang="es-CO" u="sng" dirty="0">
                <a:solidFill>
                  <a:srgbClr val="292EF5"/>
                </a:solidFill>
                <a:effectLst>
                  <a:outerShdw blurRad="38100" dist="38100" dir="2700000" algn="tl">
                    <a:srgbClr val="000000">
                      <a:alpha val="43137"/>
                    </a:srgbClr>
                  </a:outerShdw>
                </a:effectLst>
              </a:rPr>
              <a:t>Profesionalidad:</a:t>
            </a:r>
            <a:endParaRPr lang="es-CO"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311463" y="1612210"/>
            <a:ext cx="7344816" cy="5360987"/>
          </a:xfrm>
        </p:spPr>
        <p:txBody>
          <a:bodyPr/>
          <a:lstStyle/>
          <a:p>
            <a:pPr marL="0" indent="0" algn="just">
              <a:buNone/>
            </a:pPr>
            <a:r>
              <a:rPr lang="es-CO" b="0" dirty="0" smtClean="0">
                <a:solidFill>
                  <a:srgbClr val="292EF5"/>
                </a:solidFill>
              </a:rPr>
              <a:t>Utilizando </a:t>
            </a:r>
            <a:r>
              <a:rPr lang="es-CO" b="0" dirty="0">
                <a:solidFill>
                  <a:srgbClr val="292EF5"/>
                </a:solidFill>
              </a:rPr>
              <a:t>como herramientas imprescindibles el trabajo en equipo, la innovación y la visión empresarial que nos permite alcanzar los objetivos de cada una de las personas que confían en nosotros. Todo esto convierte nuestra acción social en una acción creíble y transparente.</a:t>
            </a:r>
            <a:endParaRPr lang="es-CO" dirty="0">
              <a:solidFill>
                <a:srgbClr val="292EF5"/>
              </a:solidFill>
            </a:endParaRPr>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9" y="5466692"/>
            <a:ext cx="1863491" cy="1409543"/>
          </a:xfrm>
          <a:prstGeom prst="rect">
            <a:avLst/>
          </a:prstGeom>
          <a:noFill/>
          <a:ln>
            <a:noFill/>
          </a:ln>
        </p:spPr>
      </p:pic>
    </p:spTree>
    <p:extLst>
      <p:ext uri="{BB962C8B-B14F-4D97-AF65-F5344CB8AC3E}">
        <p14:creationId xmlns:p14="http://schemas.microsoft.com/office/powerpoint/2010/main" xmlns="" val="273320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571500" indent="-571500" algn="ctr">
              <a:buFont typeface="Wingdings" panose="05000000000000000000" pitchFamily="2" charset="2"/>
              <a:buChar char="v"/>
            </a:pPr>
            <a:r>
              <a:rPr lang="es-CO" u="sng" dirty="0">
                <a:solidFill>
                  <a:srgbClr val="292EF5"/>
                </a:solidFill>
                <a:effectLst>
                  <a:outerShdw blurRad="38100" dist="38100" dir="2700000" algn="tl">
                    <a:srgbClr val="000000">
                      <a:alpha val="43137"/>
                    </a:srgbClr>
                  </a:outerShdw>
                </a:effectLst>
              </a:rPr>
              <a:t>Respeto</a:t>
            </a:r>
            <a:r>
              <a:rPr lang="es-CO" b="0" u="sng" dirty="0" smtClean="0">
                <a:effectLst>
                  <a:outerShdw blurRad="38100" dist="38100" dir="2700000" algn="tl">
                    <a:srgbClr val="000000">
                      <a:alpha val="43137"/>
                    </a:srgbClr>
                  </a:outerShdw>
                </a:effectLst>
              </a:rPr>
              <a:t> </a:t>
            </a:r>
            <a:r>
              <a:rPr lang="es-CO" u="sng" dirty="0">
                <a:solidFill>
                  <a:srgbClr val="292EF5"/>
                </a:solidFill>
                <a:effectLst>
                  <a:outerShdw blurRad="38100" dist="38100" dir="2700000" algn="tl">
                    <a:srgbClr val="000000">
                      <a:alpha val="43137"/>
                    </a:srgbClr>
                  </a:outerShdw>
                </a:effectLst>
              </a:rPr>
              <a:t>a la diversidad:</a:t>
            </a:r>
          </a:p>
        </p:txBody>
      </p:sp>
      <p:sp>
        <p:nvSpPr>
          <p:cNvPr id="3" name="2 Marcador de contenido"/>
          <p:cNvSpPr>
            <a:spLocks noGrp="1"/>
          </p:cNvSpPr>
          <p:nvPr>
            <p:ph idx="1"/>
          </p:nvPr>
        </p:nvSpPr>
        <p:spPr>
          <a:xfrm>
            <a:off x="1331640" y="1772816"/>
            <a:ext cx="7416824" cy="5360987"/>
          </a:xfrm>
        </p:spPr>
        <p:txBody>
          <a:bodyPr/>
          <a:lstStyle/>
          <a:p>
            <a:pPr marL="0" indent="0" algn="just">
              <a:buNone/>
            </a:pPr>
            <a:r>
              <a:rPr lang="es-CO" b="0" dirty="0" smtClean="0">
                <a:solidFill>
                  <a:srgbClr val="292EF5"/>
                </a:solidFill>
              </a:rPr>
              <a:t>Orientando </a:t>
            </a:r>
            <a:r>
              <a:rPr lang="es-CO" b="0" dirty="0">
                <a:solidFill>
                  <a:srgbClr val="292EF5"/>
                </a:solidFill>
              </a:rPr>
              <a:t>con claridad y sinceridad nuestros esfuerzos hacia Todas las Personas a través de la capacidad de escucha y empatía suficientes para promover la igualdad y sensibilidad hacia las necesidades más esenciales de su vida.</a:t>
            </a:r>
            <a:endParaRPr lang="es-CO" dirty="0">
              <a:solidFill>
                <a:srgbClr val="292EF5"/>
              </a:solidFill>
            </a:endParaRPr>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9" y="5466692"/>
            <a:ext cx="1863491" cy="1409543"/>
          </a:xfrm>
          <a:prstGeom prst="rect">
            <a:avLst/>
          </a:prstGeom>
          <a:noFill/>
          <a:ln>
            <a:noFill/>
          </a:ln>
        </p:spPr>
      </p:pic>
    </p:spTree>
    <p:extLst>
      <p:ext uri="{BB962C8B-B14F-4D97-AF65-F5344CB8AC3E}">
        <p14:creationId xmlns:p14="http://schemas.microsoft.com/office/powerpoint/2010/main" xmlns="" val="1935065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332656"/>
            <a:ext cx="7958137" cy="864096"/>
          </a:xfrm>
        </p:spPr>
        <p:txBody>
          <a:bodyPr/>
          <a:lstStyle/>
          <a:p>
            <a:pPr algn="ctr"/>
            <a:r>
              <a:rPr lang="es-CO" dirty="0" smtClean="0"/>
              <a:t>Filosofía Organizacional:</a:t>
            </a:r>
            <a:r>
              <a:rPr lang="es-CO" dirty="0"/>
              <a:t/>
            </a:r>
            <a:br>
              <a:rPr lang="es-CO" dirty="0"/>
            </a:br>
            <a:endParaRPr lang="es-CO" dirty="0"/>
          </a:p>
        </p:txBody>
      </p:sp>
      <p:sp>
        <p:nvSpPr>
          <p:cNvPr id="3" name="2 Marcador de contenido"/>
          <p:cNvSpPr>
            <a:spLocks noGrp="1"/>
          </p:cNvSpPr>
          <p:nvPr>
            <p:ph idx="1"/>
          </p:nvPr>
        </p:nvSpPr>
        <p:spPr>
          <a:xfrm>
            <a:off x="1547664" y="1196752"/>
            <a:ext cx="7214120" cy="5360987"/>
          </a:xfrm>
        </p:spPr>
        <p:txBody>
          <a:bodyPr/>
          <a:lstStyle/>
          <a:p>
            <a:pPr marL="0" indent="0" algn="just">
              <a:buNone/>
            </a:pPr>
            <a:r>
              <a:rPr lang="es-CO" sz="3000" b="0" dirty="0">
                <a:solidFill>
                  <a:srgbClr val="292EF5"/>
                </a:solidFill>
              </a:rPr>
              <a:t>El éxito y sostenibilidad de las organizaciones las determina su integridad. Integridad en cada uno de los pilares que rigen su funcionamiento. Por esta razón, Enlace Corporativo reitera a cada uno de sus socios comerciales, aliados estratégicos y colaboradores, los más altos estándares de ética e integridad en cada una de sus actividades.</a:t>
            </a:r>
          </a:p>
          <a:p>
            <a:endParaRPr lang="es-CO" dirty="0"/>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9" y="5466692"/>
            <a:ext cx="1863491" cy="1409543"/>
          </a:xfrm>
          <a:prstGeom prst="rect">
            <a:avLst/>
          </a:prstGeom>
          <a:noFill/>
          <a:ln>
            <a:noFill/>
          </a:ln>
        </p:spPr>
      </p:pic>
    </p:spTree>
    <p:extLst>
      <p:ext uri="{BB962C8B-B14F-4D97-AF65-F5344CB8AC3E}">
        <p14:creationId xmlns:p14="http://schemas.microsoft.com/office/powerpoint/2010/main" xmlns="" val="3937061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80553" y="253295"/>
            <a:ext cx="7958137" cy="1011237"/>
          </a:xfrm>
        </p:spPr>
        <p:txBody>
          <a:bodyPr/>
          <a:lstStyle/>
          <a:p>
            <a:pPr algn="ctr"/>
            <a:r>
              <a:rPr lang="es-CO" dirty="0" smtClean="0"/>
              <a:t>Política Organizacional</a:t>
            </a:r>
            <a:r>
              <a:rPr lang="es-CO" dirty="0"/>
              <a:t/>
            </a:r>
            <a:br>
              <a:rPr lang="es-CO" dirty="0"/>
            </a:br>
            <a:endParaRPr lang="es-CO" dirty="0"/>
          </a:p>
        </p:txBody>
      </p:sp>
      <p:sp>
        <p:nvSpPr>
          <p:cNvPr id="3" name="2 Marcador de contenido"/>
          <p:cNvSpPr>
            <a:spLocks noGrp="1"/>
          </p:cNvSpPr>
          <p:nvPr>
            <p:ph idx="1"/>
          </p:nvPr>
        </p:nvSpPr>
        <p:spPr>
          <a:xfrm>
            <a:off x="1475656" y="1196752"/>
            <a:ext cx="7430144" cy="5360987"/>
          </a:xfrm>
        </p:spPr>
        <p:txBody>
          <a:bodyPr/>
          <a:lstStyle/>
          <a:p>
            <a:pPr marL="0" indent="0" algn="just">
              <a:buNone/>
            </a:pPr>
            <a:r>
              <a:rPr lang="es-CO" b="0" dirty="0">
                <a:solidFill>
                  <a:srgbClr val="292EF5"/>
                </a:solidFill>
              </a:rPr>
              <a:t>Garantizamos una grata experiencia a nuestros clientes, colaboradores y proveedores  soportada en relaciones de confianza, con un talento humano competente,  el cual entiende, conoce y atiende sus necesidades y expectativas, brindando soluciones efectivas y oportunas dentro del marco legal vigente.</a:t>
            </a:r>
          </a:p>
          <a:p>
            <a:pPr marL="0" indent="0">
              <a:buNone/>
            </a:pPr>
            <a:endParaRPr lang="es-CO" dirty="0"/>
          </a:p>
        </p:txBody>
      </p:sp>
    </p:spTree>
    <p:extLst>
      <p:ext uri="{BB962C8B-B14F-4D97-AF65-F5344CB8AC3E}">
        <p14:creationId xmlns:p14="http://schemas.microsoft.com/office/powerpoint/2010/main" xmlns="" val="3079430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88640"/>
            <a:ext cx="7958137" cy="1011237"/>
          </a:xfrm>
        </p:spPr>
        <p:txBody>
          <a:bodyPr/>
          <a:lstStyle/>
          <a:p>
            <a:pPr algn="ctr"/>
            <a:r>
              <a:rPr lang="es-CO" dirty="0"/>
              <a:t>Beneficios de Tercerizar</a:t>
            </a:r>
            <a:br>
              <a:rPr lang="es-CO" dirty="0"/>
            </a:br>
            <a:endParaRPr lang="es-CO" dirty="0"/>
          </a:p>
        </p:txBody>
      </p:sp>
      <p:sp>
        <p:nvSpPr>
          <p:cNvPr id="3" name="2 Marcador de contenido"/>
          <p:cNvSpPr>
            <a:spLocks noGrp="1"/>
          </p:cNvSpPr>
          <p:nvPr>
            <p:ph idx="1"/>
          </p:nvPr>
        </p:nvSpPr>
        <p:spPr>
          <a:xfrm>
            <a:off x="1619672" y="1268760"/>
            <a:ext cx="6880614" cy="5360987"/>
          </a:xfrm>
        </p:spPr>
        <p:txBody>
          <a:bodyPr/>
          <a:lstStyle/>
          <a:p>
            <a:pPr marL="0" indent="0" algn="just">
              <a:buNone/>
            </a:pPr>
            <a:r>
              <a:rPr lang="es-CO" b="0" dirty="0">
                <a:solidFill>
                  <a:srgbClr val="292EF5"/>
                </a:solidFill>
              </a:rPr>
              <a:t>La tendencia mundial es que las empresas concentren sus esfuerzos, infraestructura y talento humano en el </a:t>
            </a:r>
            <a:r>
              <a:rPr lang="es-CO" b="0" dirty="0" smtClean="0">
                <a:solidFill>
                  <a:srgbClr val="292EF5"/>
                </a:solidFill>
              </a:rPr>
              <a:t>enfoque </a:t>
            </a:r>
            <a:r>
              <a:rPr lang="es-CO" b="0" dirty="0">
                <a:solidFill>
                  <a:srgbClr val="292EF5"/>
                </a:solidFill>
              </a:rPr>
              <a:t>de su negocio y tercericen a través de un aliado el resto de procesos, ya que esta práctica le permite </a:t>
            </a:r>
            <a:r>
              <a:rPr lang="es-CO" dirty="0">
                <a:solidFill>
                  <a:srgbClr val="292EF5"/>
                </a:solidFill>
              </a:rPr>
              <a:t>MEJORAR LOS RESULTADOS y MINIMIZAR LOS RIESGOS Y </a:t>
            </a:r>
            <a:r>
              <a:rPr lang="es-CO" dirty="0" smtClean="0">
                <a:solidFill>
                  <a:srgbClr val="292EF5"/>
                </a:solidFill>
              </a:rPr>
              <a:t>COSTOS.</a:t>
            </a:r>
            <a:endParaRPr lang="es-CO" dirty="0">
              <a:solidFill>
                <a:srgbClr val="292EF5"/>
              </a:solidFill>
            </a:endParaRPr>
          </a:p>
          <a:p>
            <a:pPr marL="0" indent="0">
              <a:buNone/>
            </a:pPr>
            <a:endParaRPr lang="es-CO" dirty="0"/>
          </a:p>
          <a:p>
            <a:endParaRPr lang="es-CO" dirty="0"/>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9" y="5466692"/>
            <a:ext cx="1863491" cy="1409543"/>
          </a:xfrm>
          <a:prstGeom prst="rect">
            <a:avLst/>
          </a:prstGeom>
          <a:noFill/>
          <a:ln>
            <a:noFill/>
          </a:ln>
        </p:spPr>
      </p:pic>
    </p:spTree>
    <p:extLst>
      <p:ext uri="{BB962C8B-B14F-4D97-AF65-F5344CB8AC3E}">
        <p14:creationId xmlns:p14="http://schemas.microsoft.com/office/powerpoint/2010/main" xmlns="" val="2864487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5863" y="404664"/>
            <a:ext cx="7958137" cy="1011237"/>
          </a:xfrm>
        </p:spPr>
        <p:txBody>
          <a:bodyPr/>
          <a:lstStyle/>
          <a:p>
            <a:pPr algn="ctr"/>
            <a:r>
              <a:rPr lang="es-CO" sz="3200" dirty="0" smtClean="0"/>
              <a:t>¿ </a:t>
            </a:r>
            <a:r>
              <a:rPr lang="es-CO" sz="3200" dirty="0"/>
              <a:t>Cómo puede su empresa mejorar los resultados?</a:t>
            </a:r>
            <a:r>
              <a:rPr lang="es-CO" dirty="0"/>
              <a:t/>
            </a:r>
            <a:br>
              <a:rPr lang="es-CO" dirty="0"/>
            </a:br>
            <a:endParaRPr lang="es-CO" dirty="0"/>
          </a:p>
        </p:txBody>
      </p:sp>
      <p:sp>
        <p:nvSpPr>
          <p:cNvPr id="3" name="2 Marcador de contenido"/>
          <p:cNvSpPr>
            <a:spLocks noGrp="1"/>
          </p:cNvSpPr>
          <p:nvPr>
            <p:ph idx="1"/>
          </p:nvPr>
        </p:nvSpPr>
        <p:spPr>
          <a:xfrm>
            <a:off x="1331640" y="1340768"/>
            <a:ext cx="7332069" cy="5216971"/>
          </a:xfrm>
        </p:spPr>
        <p:txBody>
          <a:bodyPr/>
          <a:lstStyle/>
          <a:p>
            <a:pPr algn="just">
              <a:buFont typeface="Wingdings" panose="05000000000000000000" pitchFamily="2" charset="2"/>
              <a:buChar char="Ø"/>
            </a:pPr>
            <a:r>
              <a:rPr lang="es-CO" sz="2600" b="0" dirty="0">
                <a:solidFill>
                  <a:srgbClr val="292EF5"/>
                </a:solidFill>
              </a:rPr>
              <a:t>Logra mayor enfoque en su negocio al contar con un equipo de personas preparadas y capacitadas que se encargarán de sus procesos de relacionamiento mientras usted destina sus recursos en la especialización de su empresa</a:t>
            </a:r>
            <a:r>
              <a:rPr lang="es-CO" sz="2600" b="0" dirty="0" smtClean="0">
                <a:solidFill>
                  <a:srgbClr val="292EF5"/>
                </a:solidFill>
              </a:rPr>
              <a:t>.</a:t>
            </a:r>
          </a:p>
          <a:p>
            <a:pPr algn="just">
              <a:buFont typeface="Wingdings" panose="05000000000000000000" pitchFamily="2" charset="2"/>
              <a:buChar char="Ø"/>
            </a:pPr>
            <a:endParaRPr lang="es-CO" sz="2600" b="0" dirty="0" smtClean="0">
              <a:solidFill>
                <a:srgbClr val="292EF5"/>
              </a:solidFill>
            </a:endParaRPr>
          </a:p>
          <a:p>
            <a:pPr algn="just">
              <a:buFont typeface="Wingdings" panose="05000000000000000000" pitchFamily="2" charset="2"/>
              <a:buChar char="Ø"/>
            </a:pPr>
            <a:r>
              <a:rPr lang="es-CO" sz="2600" b="0" dirty="0" smtClean="0">
                <a:solidFill>
                  <a:srgbClr val="292EF5"/>
                </a:solidFill>
              </a:rPr>
              <a:t>Aumenta </a:t>
            </a:r>
            <a:r>
              <a:rPr lang="es-CO" sz="2600" b="0" dirty="0">
                <a:solidFill>
                  <a:srgbClr val="292EF5"/>
                </a:solidFill>
              </a:rPr>
              <a:t>la satisfacción de los clientes al ofrecerles servicios que complementan el portafolio de productos ofrecidos por su empresa.</a:t>
            </a:r>
          </a:p>
          <a:p>
            <a:pPr algn="just"/>
            <a:endParaRPr lang="es-CO" dirty="0"/>
          </a:p>
        </p:txBody>
      </p:sp>
    </p:spTree>
    <p:extLst>
      <p:ext uri="{BB962C8B-B14F-4D97-AF65-F5344CB8AC3E}">
        <p14:creationId xmlns:p14="http://schemas.microsoft.com/office/powerpoint/2010/main" xmlns="" val="424559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Font typeface="Wingdings" panose="05000000000000000000" pitchFamily="2" charset="2"/>
              <a:buChar char="Ø"/>
            </a:pPr>
            <a:r>
              <a:rPr lang="es-CO" sz="2800" b="0" dirty="0">
                <a:solidFill>
                  <a:srgbClr val="292EF5"/>
                </a:solidFill>
              </a:rPr>
              <a:t>Logra mayor flexibilidad al poder aumentar o reducir la capacidad productiva de su empresa de forma sencilla sin tener que atravesar largos procesos de ampliación, lo que mejora la adaptabilidad ante cambios en el entorno y le permite responder ágilmente a las necesidades del mercado</a:t>
            </a:r>
            <a:r>
              <a:rPr lang="es-CO" dirty="0">
                <a:solidFill>
                  <a:srgbClr val="292EF5"/>
                </a:solidFill>
              </a:rPr>
              <a:t>.</a:t>
            </a:r>
          </a:p>
          <a:p>
            <a:endParaRPr lang="es-CO" dirty="0"/>
          </a:p>
        </p:txBody>
      </p:sp>
    </p:spTree>
    <p:extLst>
      <p:ext uri="{BB962C8B-B14F-4D97-AF65-F5344CB8AC3E}">
        <p14:creationId xmlns:p14="http://schemas.microsoft.com/office/powerpoint/2010/main" xmlns="" val="11573588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124744"/>
            <a:ext cx="7272808" cy="5360987"/>
          </a:xfrm>
        </p:spPr>
        <p:txBody>
          <a:bodyPr/>
          <a:lstStyle/>
          <a:p>
            <a:pPr algn="just">
              <a:buFont typeface="Wingdings" panose="05000000000000000000" pitchFamily="2" charset="2"/>
              <a:buChar char="Ø"/>
            </a:pPr>
            <a:r>
              <a:rPr lang="es-CO" sz="2600" b="0" dirty="0">
                <a:solidFill>
                  <a:srgbClr val="292EF5"/>
                </a:solidFill>
              </a:rPr>
              <a:t>Mejora el nivel de servicio de su empresa al tener acceso a nuevos recursos,  habilidades y tecnologías que permiten optimizar los tiempos de respuesta y mejorar la capacidad de resolver problemas rápidamente</a:t>
            </a:r>
            <a:r>
              <a:rPr lang="es-CO" sz="2600" b="0" dirty="0" smtClean="0">
                <a:solidFill>
                  <a:srgbClr val="292EF5"/>
                </a:solidFill>
              </a:rPr>
              <a:t>.</a:t>
            </a:r>
          </a:p>
          <a:p>
            <a:pPr marL="0" indent="0" algn="just">
              <a:buNone/>
            </a:pPr>
            <a:endParaRPr lang="es-CO" sz="2600" b="0" dirty="0">
              <a:solidFill>
                <a:srgbClr val="292EF5"/>
              </a:solidFill>
            </a:endParaRPr>
          </a:p>
          <a:p>
            <a:pPr algn="just">
              <a:buFont typeface="Wingdings" panose="05000000000000000000" pitchFamily="2" charset="2"/>
              <a:buChar char="Ø"/>
            </a:pPr>
            <a:r>
              <a:rPr lang="es-CO" sz="2600" b="0" dirty="0">
                <a:solidFill>
                  <a:srgbClr val="292EF5"/>
                </a:solidFill>
              </a:rPr>
              <a:t>Mejora su nivel de competitividad al adoptar nuevas prácticas dentro de su empresa que lo llevan a trabajar con mayor calidad e innovación y le permiten estar en condiciones de ampliar su participación del mercado sin aumentar su estructura e instalaciones.</a:t>
            </a:r>
          </a:p>
          <a:p>
            <a:pPr marL="0" indent="0" algn="just">
              <a:buNone/>
            </a:pPr>
            <a:endParaRPr lang="es-CO" sz="2800" b="0" dirty="0">
              <a:solidFill>
                <a:srgbClr val="292EF5"/>
              </a:solidFill>
            </a:endParaRPr>
          </a:p>
          <a:p>
            <a:pPr marL="0" indent="0">
              <a:buNone/>
            </a:pPr>
            <a:endParaRPr lang="es-CO" dirty="0" smtClean="0"/>
          </a:p>
          <a:p>
            <a:pPr marL="0" indent="0">
              <a:buNone/>
            </a:pPr>
            <a:endParaRPr lang="es-CO" dirty="0"/>
          </a:p>
        </p:txBody>
      </p:sp>
    </p:spTree>
    <p:extLst>
      <p:ext uri="{BB962C8B-B14F-4D97-AF65-F5344CB8AC3E}">
        <p14:creationId xmlns:p14="http://schemas.microsoft.com/office/powerpoint/2010/main" xmlns="" val="901978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INTEGRANTES</a:t>
            </a:r>
            <a:endParaRPr lang="es-CO" dirty="0"/>
          </a:p>
        </p:txBody>
      </p:sp>
      <p:sp>
        <p:nvSpPr>
          <p:cNvPr id="3" name="1 Título"/>
          <p:cNvSpPr txBox="1">
            <a:spLocks/>
          </p:cNvSpPr>
          <p:nvPr/>
        </p:nvSpPr>
        <p:spPr bwMode="auto">
          <a:xfrm>
            <a:off x="1115616" y="1268760"/>
            <a:ext cx="7958137" cy="54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a:lstStyle>
          <a:p>
            <a:r>
              <a:rPr lang="es-CO" dirty="0"/>
              <a:t> </a:t>
            </a:r>
          </a:p>
          <a:p>
            <a:pPr algn="ctr"/>
            <a:r>
              <a:rPr lang="es-CO" sz="3200" dirty="0" smtClean="0"/>
              <a:t>Ana </a:t>
            </a:r>
            <a:r>
              <a:rPr lang="es-CO" sz="3200" dirty="0"/>
              <a:t>Carolina Vélez Garzón</a:t>
            </a:r>
          </a:p>
          <a:p>
            <a:pPr algn="ctr"/>
            <a:r>
              <a:rPr lang="es-CO" sz="3200" dirty="0"/>
              <a:t>Jessica Melissa Mesa Villa</a:t>
            </a:r>
          </a:p>
          <a:p>
            <a:pPr algn="ctr"/>
            <a:r>
              <a:rPr lang="es-CO" sz="3200" dirty="0"/>
              <a:t>Andrés </a:t>
            </a:r>
            <a:r>
              <a:rPr lang="es-CO" sz="3200" dirty="0" err="1"/>
              <a:t>Brand</a:t>
            </a:r>
            <a:r>
              <a:rPr lang="es-CO" sz="3200" dirty="0"/>
              <a:t> </a:t>
            </a:r>
            <a:r>
              <a:rPr lang="es-CO" sz="3200" dirty="0" smtClean="0"/>
              <a:t>Miranda</a:t>
            </a:r>
          </a:p>
          <a:p>
            <a:pPr algn="ctr"/>
            <a:r>
              <a:rPr lang="es-CO" sz="3200" dirty="0" err="1" smtClean="0"/>
              <a:t>Yeison</a:t>
            </a:r>
            <a:endParaRPr lang="es-CO" sz="3200" dirty="0" smtClean="0"/>
          </a:p>
          <a:p>
            <a:pPr algn="ctr"/>
            <a:endParaRPr lang="es-CO" sz="3200" dirty="0"/>
          </a:p>
          <a:p>
            <a:pPr algn="ctr"/>
            <a:r>
              <a:rPr lang="es-CO" sz="3200" dirty="0" smtClean="0"/>
              <a:t>Ficha:</a:t>
            </a:r>
          </a:p>
          <a:p>
            <a:pPr algn="ctr"/>
            <a:r>
              <a:rPr lang="es-CO" sz="3200" dirty="0" smtClean="0"/>
              <a:t>518373</a:t>
            </a:r>
            <a:endParaRPr lang="es-CO" sz="3200" dirty="0"/>
          </a:p>
          <a:p>
            <a:pPr algn="ctr"/>
            <a:endParaRPr lang="es-CO" kern="0" dirty="0"/>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8" y="5448457"/>
            <a:ext cx="1863491" cy="1409543"/>
          </a:xfrm>
          <a:prstGeom prst="rect">
            <a:avLst/>
          </a:prstGeom>
          <a:noFill/>
          <a:ln>
            <a:noFill/>
          </a:ln>
        </p:spPr>
      </p:pic>
    </p:spTree>
    <p:extLst>
      <p:ext uri="{BB962C8B-B14F-4D97-AF65-F5344CB8AC3E}">
        <p14:creationId xmlns:p14="http://schemas.microsoft.com/office/powerpoint/2010/main" xmlns="" val="12667898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7624" y="332656"/>
            <a:ext cx="7694018" cy="599698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9586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1124744"/>
            <a:ext cx="7958137" cy="326396"/>
          </a:xfrm>
        </p:spPr>
        <p:txBody>
          <a:bodyPr/>
          <a:lstStyle/>
          <a:p>
            <a:r>
              <a:rPr lang="es-CO" sz="2800" dirty="0" smtClean="0"/>
              <a:t>A que no te lo imaginas…</a:t>
            </a:r>
            <a:br>
              <a:rPr lang="es-CO" sz="2800" dirty="0" smtClean="0"/>
            </a:br>
            <a:r>
              <a:rPr lang="es-CO" dirty="0" smtClean="0"/>
              <a:t> </a:t>
            </a:r>
            <a:br>
              <a:rPr lang="es-CO" dirty="0" smtClean="0"/>
            </a:br>
            <a:endParaRPr lang="es-CO" dirty="0"/>
          </a:p>
        </p:txBody>
      </p:sp>
      <p:sp>
        <p:nvSpPr>
          <p:cNvPr id="3" name="2 Rectángulo"/>
          <p:cNvSpPr/>
          <p:nvPr/>
        </p:nvSpPr>
        <p:spPr>
          <a:xfrm>
            <a:off x="1356514" y="1412776"/>
            <a:ext cx="7416824" cy="5570756"/>
          </a:xfrm>
          <a:prstGeom prst="rect">
            <a:avLst/>
          </a:prstGeom>
        </p:spPr>
        <p:txBody>
          <a:bodyPr wrap="square">
            <a:spAutoFit/>
          </a:bodyPr>
          <a:lstStyle/>
          <a:p>
            <a:pPr algn="just"/>
            <a:r>
              <a:rPr lang="es-CO" sz="2000" dirty="0">
                <a:solidFill>
                  <a:srgbClr val="292EF5"/>
                </a:solidFill>
              </a:rPr>
              <a:t>La motivación es un elemento fundamental para el éxito empresarial ya que de ella depende en gran medida la consecución de los objetivos de la empresa. Lo cierto es que todavía muchos sectores no se han percatado de la importancia de estas cuestiones y siguen practicando una gestión que no tiene en cuenta el factor humano. En ellos, ha empezado a darse un déficit de recursos cualificados y es por eso que las empresas están buscando formas de atraer y retener los recursos humanos. Para Enlace Corporativo es muy importante que usted se sienta satisfecho con su labor diaria y que se lo pueda demostrar a sus familiares y amigos de la misma manera en que nosotros se lo demostramos a usted. </a:t>
            </a:r>
          </a:p>
          <a:p>
            <a:pPr algn="just"/>
            <a:r>
              <a:rPr lang="es-CO" sz="2000" dirty="0">
                <a:solidFill>
                  <a:srgbClr val="292EF5"/>
                </a:solidFill>
              </a:rPr>
              <a:t>Es un privilegio poder tenerlo en esta gran familia, juntos creceremos laboral y espiritualmente, y cogidos de la mano daremos lo mejor a nuestros clientes, a nuestras familias y a nosotros mismos. </a:t>
            </a:r>
          </a:p>
          <a:p>
            <a:pPr algn="just"/>
            <a:r>
              <a:rPr lang="es-CO" dirty="0">
                <a:solidFill>
                  <a:srgbClr val="292EF5"/>
                </a:solidFill>
              </a:rPr>
              <a:t> </a:t>
            </a:r>
          </a:p>
          <a:p>
            <a:pPr algn="just"/>
            <a:endParaRPr lang="es-CO"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99437" y="188640"/>
            <a:ext cx="1686840" cy="82124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lgn="ctr">
                <a:solidFill>
                  <a:srgbClr val="00B0F0"/>
                </a:solidFill>
                <a:miter lim="800000"/>
                <a:headEnd/>
                <a:tailEnd type="none" w="sm" len="sm"/>
              </a14:hiddenLine>
            </a:ext>
            <a:ext uri="{AF507438-7753-43E0-B8FC-AC1667EBCBE1}">
              <a14:hiddenEffects xmlns:a14="http://schemas.microsoft.com/office/drawing/2010/main" xmlns="">
                <a:effectLst>
                  <a:outerShdw dist="35921" dir="2700000" algn="ctr" rotWithShape="0">
                    <a:srgbClr val="C0C0C0"/>
                  </a:outerShdw>
                </a:effectLst>
              </a14:hiddenEffects>
            </a:ext>
          </a:extLst>
        </p:spPr>
      </p:pic>
      <p:pic>
        <p:nvPicPr>
          <p:cNvPr id="5" name="1 Imagen"/>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80508" y="5448457"/>
            <a:ext cx="1863491" cy="1409543"/>
          </a:xfrm>
          <a:prstGeom prst="rect">
            <a:avLst/>
          </a:prstGeom>
          <a:noFill/>
          <a:ln>
            <a:noFill/>
          </a:ln>
        </p:spPr>
      </p:pic>
    </p:spTree>
    <p:extLst>
      <p:ext uri="{BB962C8B-B14F-4D97-AF65-F5344CB8AC3E}">
        <p14:creationId xmlns:p14="http://schemas.microsoft.com/office/powerpoint/2010/main" xmlns="" val="1010651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ENLACE CORPORATIVO</a:t>
            </a:r>
            <a:endParaRPr lang="es-CO" dirty="0"/>
          </a:p>
        </p:txBody>
      </p:sp>
      <p:sp>
        <p:nvSpPr>
          <p:cNvPr id="3" name="1 Título"/>
          <p:cNvSpPr txBox="1">
            <a:spLocks/>
          </p:cNvSpPr>
          <p:nvPr/>
        </p:nvSpPr>
        <p:spPr bwMode="auto">
          <a:xfrm>
            <a:off x="1619672" y="1340768"/>
            <a:ext cx="6826473" cy="46485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a:lstStyle>
          <a:p>
            <a:pPr algn="ctr"/>
            <a:r>
              <a:rPr lang="es-CO" sz="3200" b="0" u="sng" dirty="0">
                <a:solidFill>
                  <a:srgbClr val="292EF5"/>
                </a:solidFill>
                <a:effectLst>
                  <a:outerShdw blurRad="38100" dist="38100" dir="2700000" algn="tl">
                    <a:srgbClr val="000000">
                      <a:alpha val="43137"/>
                    </a:srgbClr>
                  </a:outerShdw>
                </a:effectLst>
              </a:rPr>
              <a:t>Razón Social: </a:t>
            </a:r>
            <a:r>
              <a:rPr lang="es-CO" sz="3200" b="0" dirty="0">
                <a:solidFill>
                  <a:srgbClr val="292EF5"/>
                </a:solidFill>
              </a:rPr>
              <a:t>Enlace Corporativo</a:t>
            </a:r>
          </a:p>
          <a:p>
            <a:pPr algn="ctr"/>
            <a:endParaRPr lang="es-CO" sz="3200" b="0" kern="0" dirty="0" smtClean="0">
              <a:solidFill>
                <a:srgbClr val="292EF5"/>
              </a:solidFill>
            </a:endParaRPr>
          </a:p>
          <a:p>
            <a:pPr algn="ctr"/>
            <a:r>
              <a:rPr lang="es-CO" sz="3200" b="0" u="sng" dirty="0">
                <a:solidFill>
                  <a:srgbClr val="292EF5"/>
                </a:solidFill>
                <a:effectLst>
                  <a:outerShdw blurRad="38100" dist="38100" dir="2700000" algn="tl">
                    <a:srgbClr val="000000">
                      <a:alpha val="43137"/>
                    </a:srgbClr>
                  </a:outerShdw>
                </a:effectLst>
              </a:rPr>
              <a:t>Tipo: </a:t>
            </a:r>
            <a:r>
              <a:rPr lang="es-CO" sz="3200" b="0" dirty="0">
                <a:solidFill>
                  <a:srgbClr val="292EF5"/>
                </a:solidFill>
              </a:rPr>
              <a:t>Sociedad de economía mixta, del orden privado, constituida como sociedad anónima sin animo de lucro y domiciliada en Medellín- Colombia.</a:t>
            </a:r>
          </a:p>
          <a:p>
            <a:pPr algn="ctr"/>
            <a:endParaRPr lang="es-CO" kern="0" dirty="0"/>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8" y="5448457"/>
            <a:ext cx="1863491" cy="1409543"/>
          </a:xfrm>
          <a:prstGeom prst="rect">
            <a:avLst/>
          </a:prstGeom>
          <a:noFill/>
          <a:ln>
            <a:noFill/>
          </a:ln>
        </p:spPr>
      </p:pic>
    </p:spTree>
    <p:extLst>
      <p:ext uri="{BB962C8B-B14F-4D97-AF65-F5344CB8AC3E}">
        <p14:creationId xmlns:p14="http://schemas.microsoft.com/office/powerpoint/2010/main" xmlns="" val="804029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¿Quienes Somos?</a:t>
            </a:r>
            <a:endParaRPr lang="es-CO" dirty="0"/>
          </a:p>
        </p:txBody>
      </p:sp>
      <p:sp>
        <p:nvSpPr>
          <p:cNvPr id="3" name="2 Marcador de contenido"/>
          <p:cNvSpPr>
            <a:spLocks noGrp="1"/>
          </p:cNvSpPr>
          <p:nvPr>
            <p:ph idx="1"/>
          </p:nvPr>
        </p:nvSpPr>
        <p:spPr>
          <a:xfrm>
            <a:off x="1403649" y="1124744"/>
            <a:ext cx="7344816" cy="5360987"/>
          </a:xfrm>
        </p:spPr>
        <p:txBody>
          <a:bodyPr/>
          <a:lstStyle/>
          <a:p>
            <a:pPr marL="0" indent="0" algn="just">
              <a:buNone/>
            </a:pPr>
            <a:r>
              <a:rPr lang="es-CO" sz="2400" b="0" dirty="0" smtClean="0">
                <a:solidFill>
                  <a:srgbClr val="292EF5"/>
                </a:solidFill>
              </a:rPr>
              <a:t>Somos una </a:t>
            </a:r>
            <a:r>
              <a:rPr lang="es-CO" sz="2400" b="0" dirty="0">
                <a:solidFill>
                  <a:srgbClr val="292EF5"/>
                </a:solidFill>
              </a:rPr>
              <a:t>compañía experta en gestionar el relacionamiento de las organizaciones  con sus clientes basados en el conocimiento de su negocio y a través de diferentes medios de contacto: telefónicos, virtuales y presenciales,  lo que nos permite generar confianza y seguridad en nuestros clientes, además de darnos ventajas competitivas asociadas con tecnología, cobertura, acceso a nuevos mercados y procesos productivos y de innovación, orientada a resultados, que velan por el desempeño de nuestros colaboradores en función de los objetivos estratégicos de los clientes.</a:t>
            </a:r>
          </a:p>
          <a:p>
            <a:endParaRPr lang="es-CO" dirty="0">
              <a:solidFill>
                <a:srgbClr val="292EF5"/>
              </a:solidFill>
            </a:endParaRPr>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80312" y="5448457"/>
            <a:ext cx="1763687" cy="1409543"/>
          </a:xfrm>
          <a:prstGeom prst="rect">
            <a:avLst/>
          </a:prstGeom>
          <a:noFill/>
          <a:ln>
            <a:noFill/>
          </a:ln>
        </p:spPr>
      </p:pic>
    </p:spTree>
    <p:extLst>
      <p:ext uri="{BB962C8B-B14F-4D97-AF65-F5344CB8AC3E}">
        <p14:creationId xmlns:p14="http://schemas.microsoft.com/office/powerpoint/2010/main" xmlns="" val="1054787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A que nos dedicamos</a:t>
            </a:r>
            <a:endParaRPr lang="es-CO" dirty="0"/>
          </a:p>
        </p:txBody>
      </p:sp>
      <p:sp>
        <p:nvSpPr>
          <p:cNvPr id="3" name="2 Marcador de contenido"/>
          <p:cNvSpPr>
            <a:spLocks noGrp="1"/>
          </p:cNvSpPr>
          <p:nvPr>
            <p:ph idx="1"/>
          </p:nvPr>
        </p:nvSpPr>
        <p:spPr>
          <a:xfrm>
            <a:off x="1331640" y="1196752"/>
            <a:ext cx="7416824" cy="5360987"/>
          </a:xfrm>
        </p:spPr>
        <p:txBody>
          <a:bodyPr/>
          <a:lstStyle/>
          <a:p>
            <a:pPr marL="0" indent="0" algn="just">
              <a:buNone/>
            </a:pPr>
            <a:r>
              <a:rPr lang="es-CO" sz="2800" b="0" dirty="0">
                <a:solidFill>
                  <a:srgbClr val="292EF5"/>
                </a:solidFill>
              </a:rPr>
              <a:t>Somos una empresa que tercereamos todo el proceso relacionado con la gestión humana, prestamos servicio de asesoría en pequeñas medianas y grandes empresas</a:t>
            </a:r>
            <a:r>
              <a:rPr lang="es-CO" sz="2800" b="0" dirty="0" smtClean="0">
                <a:solidFill>
                  <a:srgbClr val="292EF5"/>
                </a:solidFill>
              </a:rPr>
              <a:t>.</a:t>
            </a:r>
          </a:p>
          <a:p>
            <a:pPr marL="0" indent="0" algn="just">
              <a:buNone/>
            </a:pPr>
            <a:endParaRPr lang="es-CO" sz="2800" b="0" dirty="0">
              <a:solidFill>
                <a:srgbClr val="292EF5"/>
              </a:solidFill>
            </a:endParaRPr>
          </a:p>
          <a:p>
            <a:pPr marL="0" indent="0" algn="just">
              <a:buNone/>
            </a:pPr>
            <a:r>
              <a:rPr lang="es-CO" sz="2800" b="0" dirty="0">
                <a:solidFill>
                  <a:srgbClr val="292EF5"/>
                </a:solidFill>
              </a:rPr>
              <a:t>Especializada en la entrega de soluciones efectivas que agregan valor a nuestros clientes, con Talento Humano Calificado en Servicios Integrales y Outsourcing.</a:t>
            </a:r>
          </a:p>
          <a:p>
            <a:pPr marL="0" indent="0" algn="just">
              <a:buNone/>
            </a:pPr>
            <a:endParaRPr lang="es-CO" sz="2800" dirty="0"/>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8" y="5448457"/>
            <a:ext cx="1863491" cy="1409543"/>
          </a:xfrm>
          <a:prstGeom prst="rect">
            <a:avLst/>
          </a:prstGeom>
          <a:noFill/>
          <a:ln>
            <a:noFill/>
          </a:ln>
        </p:spPr>
      </p:pic>
    </p:spTree>
    <p:extLst>
      <p:ext uri="{BB962C8B-B14F-4D97-AF65-F5344CB8AC3E}">
        <p14:creationId xmlns:p14="http://schemas.microsoft.com/office/powerpoint/2010/main" xmlns="" val="1088146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Misión</a:t>
            </a:r>
            <a:endParaRPr lang="es-CO" dirty="0"/>
          </a:p>
        </p:txBody>
      </p:sp>
      <p:sp>
        <p:nvSpPr>
          <p:cNvPr id="3" name="2 Marcador de contenido"/>
          <p:cNvSpPr>
            <a:spLocks noGrp="1"/>
          </p:cNvSpPr>
          <p:nvPr>
            <p:ph idx="1"/>
          </p:nvPr>
        </p:nvSpPr>
        <p:spPr>
          <a:xfrm>
            <a:off x="1043608" y="1052736"/>
            <a:ext cx="7961312" cy="5472608"/>
          </a:xfrm>
        </p:spPr>
        <p:txBody>
          <a:bodyPr/>
          <a:lstStyle/>
          <a:p>
            <a:pPr marL="0" indent="0" algn="ctr">
              <a:buNone/>
            </a:pPr>
            <a:r>
              <a:rPr lang="es-CO" sz="2600" b="0" dirty="0" smtClean="0">
                <a:solidFill>
                  <a:srgbClr val="292EF5"/>
                </a:solidFill>
              </a:rPr>
              <a:t>Somos una compañía socialmente responsable de prestación de servicios, con soluciones especializadas y flexibles de Outsourcing para contribuir a la competitividad de nuestros clientes, movilizados por los factores claves como lo son:</a:t>
            </a:r>
          </a:p>
          <a:p>
            <a:pPr marL="0" indent="0" algn="ctr">
              <a:buNone/>
            </a:pPr>
            <a:endParaRPr lang="es-CO" sz="2400" b="0" dirty="0" smtClean="0">
              <a:solidFill>
                <a:srgbClr val="292EF5"/>
              </a:solidFill>
            </a:endParaRPr>
          </a:p>
          <a:p>
            <a:pPr lvl="3" algn="just">
              <a:buFont typeface="Wingdings" panose="05000000000000000000" pitchFamily="2" charset="2"/>
              <a:buChar char="q"/>
            </a:pPr>
            <a:r>
              <a:rPr lang="es-CO" sz="2400" b="0" dirty="0" smtClean="0">
                <a:solidFill>
                  <a:srgbClr val="292EF5"/>
                </a:solidFill>
              </a:rPr>
              <a:t>El Éxito</a:t>
            </a:r>
          </a:p>
          <a:p>
            <a:pPr lvl="3" algn="just">
              <a:buFont typeface="Wingdings" panose="05000000000000000000" pitchFamily="2" charset="2"/>
              <a:buChar char="q"/>
            </a:pPr>
            <a:r>
              <a:rPr lang="es-CO" sz="2400" b="0" dirty="0" smtClean="0">
                <a:solidFill>
                  <a:srgbClr val="292EF5"/>
                </a:solidFill>
              </a:rPr>
              <a:t>El Direccionamiento </a:t>
            </a:r>
            <a:r>
              <a:rPr lang="es-CO" sz="2400" b="0" dirty="0">
                <a:solidFill>
                  <a:srgbClr val="292EF5"/>
                </a:solidFill>
              </a:rPr>
              <a:t>E</a:t>
            </a:r>
            <a:r>
              <a:rPr lang="es-CO" sz="2400" b="0" dirty="0" smtClean="0">
                <a:solidFill>
                  <a:srgbClr val="292EF5"/>
                </a:solidFill>
              </a:rPr>
              <a:t>stratégico</a:t>
            </a:r>
          </a:p>
          <a:p>
            <a:pPr lvl="3" algn="just">
              <a:buFont typeface="Wingdings" panose="05000000000000000000" pitchFamily="2" charset="2"/>
              <a:buChar char="q"/>
            </a:pPr>
            <a:r>
              <a:rPr lang="es-CO" sz="2400" b="0" dirty="0" smtClean="0">
                <a:solidFill>
                  <a:srgbClr val="292EF5"/>
                </a:solidFill>
              </a:rPr>
              <a:t>El Crecimiento Sostenible, </a:t>
            </a:r>
          </a:p>
          <a:p>
            <a:pPr lvl="3" algn="just">
              <a:buFont typeface="Wingdings" panose="05000000000000000000" pitchFamily="2" charset="2"/>
              <a:buChar char="q"/>
            </a:pPr>
            <a:r>
              <a:rPr lang="es-CO" sz="2400" b="0" dirty="0" smtClean="0">
                <a:solidFill>
                  <a:srgbClr val="292EF5"/>
                </a:solidFill>
              </a:rPr>
              <a:t>La Rentabilidad </a:t>
            </a:r>
          </a:p>
          <a:p>
            <a:pPr lvl="3" algn="just">
              <a:buFont typeface="Wingdings" panose="05000000000000000000" pitchFamily="2" charset="2"/>
              <a:buChar char="q"/>
            </a:pPr>
            <a:r>
              <a:rPr lang="es-CO" sz="2400" b="0" dirty="0" smtClean="0">
                <a:solidFill>
                  <a:srgbClr val="292EF5"/>
                </a:solidFill>
              </a:rPr>
              <a:t>La Liquidez  </a:t>
            </a:r>
          </a:p>
          <a:p>
            <a:pPr lvl="3" algn="just">
              <a:buFont typeface="Wingdings" panose="05000000000000000000" pitchFamily="2" charset="2"/>
              <a:buChar char="q"/>
            </a:pPr>
            <a:r>
              <a:rPr lang="es-CO" sz="2400" b="0" dirty="0">
                <a:solidFill>
                  <a:srgbClr val="292EF5"/>
                </a:solidFill>
              </a:rPr>
              <a:t>C</a:t>
            </a:r>
            <a:r>
              <a:rPr lang="es-CO" sz="2400" b="0" dirty="0" smtClean="0">
                <a:solidFill>
                  <a:srgbClr val="292EF5"/>
                </a:solidFill>
              </a:rPr>
              <a:t>lientes Fieles.</a:t>
            </a:r>
            <a:endParaRPr lang="es-CO" sz="2400" dirty="0">
              <a:solidFill>
                <a:srgbClr val="292EF5"/>
              </a:solidFill>
            </a:endParaRPr>
          </a:p>
        </p:txBody>
      </p:sp>
      <p:pic>
        <p:nvPicPr>
          <p:cNvPr id="4"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8" y="5448457"/>
            <a:ext cx="1863491" cy="1409543"/>
          </a:xfrm>
          <a:prstGeom prst="rect">
            <a:avLst/>
          </a:prstGeom>
          <a:noFill/>
          <a:ln>
            <a:noFill/>
          </a:ln>
        </p:spPr>
      </p:pic>
    </p:spTree>
    <p:extLst>
      <p:ext uri="{BB962C8B-B14F-4D97-AF65-F5344CB8AC3E}">
        <p14:creationId xmlns:p14="http://schemas.microsoft.com/office/powerpoint/2010/main" xmlns="" val="2528797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78732" y="2204864"/>
            <a:ext cx="6336704" cy="5360987"/>
          </a:xfrm>
        </p:spPr>
        <p:txBody>
          <a:bodyPr/>
          <a:lstStyle/>
          <a:p>
            <a:pPr marL="0" indent="0" algn="ctr">
              <a:buNone/>
            </a:pPr>
            <a:r>
              <a:rPr lang="es-CO" sz="2600" b="0" dirty="0">
                <a:solidFill>
                  <a:srgbClr val="292EF5"/>
                </a:solidFill>
              </a:rPr>
              <a:t>Proveemos a nuestros Clientes y Socios Estratégicos de nuestra empresa de todos los servicios relacionados a la administración del capital humano; aplicando soluciones a la medida de cada uno con los más altos estándares de calidad, contribuyendo de manera importante al desarrollo económico de la organización</a:t>
            </a:r>
            <a:r>
              <a:rPr lang="es-CO" sz="2600" b="0" dirty="0" smtClean="0">
                <a:solidFill>
                  <a:srgbClr val="292EF5"/>
                </a:solidFill>
              </a:rPr>
              <a:t>.</a:t>
            </a:r>
          </a:p>
          <a:p>
            <a:pPr marL="0" indent="0" algn="ctr">
              <a:buNone/>
            </a:pPr>
            <a:endParaRPr lang="es-CO" sz="2600" b="0" dirty="0">
              <a:solidFill>
                <a:srgbClr val="292EF5"/>
              </a:solidFill>
            </a:endParaRPr>
          </a:p>
          <a:p>
            <a:pPr marL="0" indent="0" algn="ctr">
              <a:buNone/>
            </a:pPr>
            <a:endParaRPr lang="es-CO" sz="2600" b="0" dirty="0" smtClean="0">
              <a:solidFill>
                <a:srgbClr val="292EF5"/>
              </a:solidFill>
            </a:endParaRPr>
          </a:p>
          <a:p>
            <a:pPr marL="0" indent="0" algn="ctr">
              <a:buNone/>
            </a:pPr>
            <a:endParaRPr lang="es-CO" sz="2600" b="0" dirty="0">
              <a:solidFill>
                <a:srgbClr val="292EF5"/>
              </a:solidFill>
            </a:endParaRPr>
          </a:p>
          <a:p>
            <a:pPr marL="0" indent="0" algn="ctr">
              <a:buNone/>
            </a:pPr>
            <a:endParaRPr lang="es-CO" sz="2600" dirty="0">
              <a:solidFill>
                <a:srgbClr val="292EF5"/>
              </a:solidFill>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95936" y="188639"/>
            <a:ext cx="1502296" cy="1390797"/>
          </a:xfrm>
          <a:prstGeom prst="rect">
            <a:avLst/>
          </a:prstGeom>
          <a:noFill/>
          <a:ln>
            <a:noFill/>
          </a:ln>
          <a:effectLst>
            <a:reflection blurRad="6350" stA="52000" endA="300" endPos="35000" dir="5400000" sy="-100000" algn="bl" rotWithShape="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1 Imagen"/>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80508" y="5448457"/>
            <a:ext cx="1863491" cy="1409543"/>
          </a:xfrm>
          <a:prstGeom prst="rect">
            <a:avLst/>
          </a:prstGeom>
          <a:noFill/>
          <a:ln>
            <a:noFill/>
          </a:ln>
        </p:spPr>
      </p:pic>
    </p:spTree>
    <p:extLst>
      <p:ext uri="{BB962C8B-B14F-4D97-AF65-F5344CB8AC3E}">
        <p14:creationId xmlns:p14="http://schemas.microsoft.com/office/powerpoint/2010/main" xmlns="" val="2873327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Visión	</a:t>
            </a:r>
            <a:endParaRPr lang="es-CO" dirty="0"/>
          </a:p>
        </p:txBody>
      </p:sp>
      <p:sp>
        <p:nvSpPr>
          <p:cNvPr id="3" name="2 Marcador de contenido"/>
          <p:cNvSpPr>
            <a:spLocks noGrp="1"/>
          </p:cNvSpPr>
          <p:nvPr>
            <p:ph idx="1"/>
          </p:nvPr>
        </p:nvSpPr>
        <p:spPr>
          <a:xfrm>
            <a:off x="1043608" y="1700808"/>
            <a:ext cx="7961312" cy="5360987"/>
          </a:xfrm>
        </p:spPr>
        <p:txBody>
          <a:bodyPr/>
          <a:lstStyle/>
          <a:p>
            <a:pPr marL="0" indent="0" algn="ctr">
              <a:buNone/>
            </a:pPr>
            <a:r>
              <a:rPr lang="es-CO" b="0" dirty="0">
                <a:solidFill>
                  <a:srgbClr val="292EF5"/>
                </a:solidFill>
              </a:rPr>
              <a:t>En el 2015 el enlace Corporativo será reconocido por sus clientes como un aliado estratégico exitoso. Sera el proveedor líder nacional en la Gestión de Recursos Humanos, tanto en empresas privadas como en instituciones públicas.</a:t>
            </a:r>
            <a:endParaRPr lang="es-CO" dirty="0">
              <a:solidFill>
                <a:srgbClr val="292EF5"/>
              </a:solidFill>
            </a:endParaRPr>
          </a:p>
        </p:txBody>
      </p:sp>
      <p:pic>
        <p:nvPicPr>
          <p:cNvPr id="5" name="1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80508" y="5448457"/>
            <a:ext cx="1863491" cy="1409543"/>
          </a:xfrm>
          <a:prstGeom prst="rect">
            <a:avLst/>
          </a:prstGeom>
          <a:noFill/>
          <a:ln>
            <a:noFill/>
          </a:ln>
        </p:spPr>
      </p:pic>
    </p:spTree>
    <p:extLst>
      <p:ext uri="{BB962C8B-B14F-4D97-AF65-F5344CB8AC3E}">
        <p14:creationId xmlns:p14="http://schemas.microsoft.com/office/powerpoint/2010/main" xmlns="" val="3930767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437TGp_bizpeople_light_ani">
  <a:themeElements>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fontScheme name="437TGp_bizpeople_light_a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extLs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s-CO"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extLst>
          <a:ext uri="{AF507438-7753-43E0-B8FC-AC1667EBCBE1}">
            <a14:hiddenEffects xmlns:a14="http://schemas.microsoft.com/office/drawing/2010/main" xmlns="">
              <a:effectLst>
                <a:outerShdw dist="53882" dir="2700000" algn="ctr" rotWithShape="0">
                  <a:srgbClr val="080808">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s-CO" sz="1800" b="1" i="0" u="none" strike="noStrike" cap="none" normalizeH="0" baseline="0" smtClean="0">
            <a:ln>
              <a:noFill/>
            </a:ln>
            <a:solidFill>
              <a:schemeClr val="tx1"/>
            </a:solidFill>
            <a:effectLst/>
            <a:latin typeface="Arial" charset="0"/>
          </a:defRPr>
        </a:defPPr>
      </a:lstStyle>
    </a:lnDef>
  </a:objectDefaults>
  <a:extraClrSchemeLst>
    <a:extraClrScheme>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clrMap bg1="lt1" tx1="dk1" bg2="lt2" tx2="dk2" accent1="accent1" accent2="accent2" accent3="accent3" accent4="accent4" accent5="accent5" accent6="accent6" hlink="hlink" folHlink="folHlink"/>
    </a:extraClrScheme>
    <a:extraClrScheme>
      <a:clrScheme name="437TGp_bizpeople_light_ani 2">
        <a:dk1>
          <a:srgbClr val="000000"/>
        </a:dk1>
        <a:lt1>
          <a:srgbClr val="FFFFFF"/>
        </a:lt1>
        <a:dk2>
          <a:srgbClr val="702424"/>
        </a:dk2>
        <a:lt2>
          <a:srgbClr val="C0C0C0"/>
        </a:lt2>
        <a:accent1>
          <a:srgbClr val="54BBBE"/>
        </a:accent1>
        <a:accent2>
          <a:srgbClr val="E49514"/>
        </a:accent2>
        <a:accent3>
          <a:srgbClr val="FFFFFF"/>
        </a:accent3>
        <a:accent4>
          <a:srgbClr val="000000"/>
        </a:accent4>
        <a:accent5>
          <a:srgbClr val="B3DADB"/>
        </a:accent5>
        <a:accent6>
          <a:srgbClr val="CF8711"/>
        </a:accent6>
        <a:hlink>
          <a:srgbClr val="6C9A42"/>
        </a:hlink>
        <a:folHlink>
          <a:srgbClr val="82ABBE"/>
        </a:folHlink>
      </a:clrScheme>
      <a:clrMap bg1="lt1" tx1="dk1" bg2="lt2" tx2="dk2" accent1="accent1" accent2="accent2" accent3="accent3" accent4="accent4" accent5="accent5" accent6="accent6" hlink="hlink" folHlink="folHlink"/>
    </a:extraClrScheme>
    <a:extraClrScheme>
      <a:clrScheme name="437TGp_bizpeople_light_ani 3">
        <a:dk1>
          <a:srgbClr val="003366"/>
        </a:dk1>
        <a:lt1>
          <a:srgbClr val="FFFFFF"/>
        </a:lt1>
        <a:dk2>
          <a:srgbClr val="000000"/>
        </a:dk2>
        <a:lt2>
          <a:srgbClr val="DDDDDD"/>
        </a:lt2>
        <a:accent1>
          <a:srgbClr val="438ACB"/>
        </a:accent1>
        <a:accent2>
          <a:srgbClr val="32A287"/>
        </a:accent2>
        <a:accent3>
          <a:srgbClr val="FFFFFF"/>
        </a:accent3>
        <a:accent4>
          <a:srgbClr val="002A56"/>
        </a:accent4>
        <a:accent5>
          <a:srgbClr val="B0C4E2"/>
        </a:accent5>
        <a:accent6>
          <a:srgbClr val="2C927A"/>
        </a:accent6>
        <a:hlink>
          <a:srgbClr val="729943"/>
        </a:hlink>
        <a:folHlink>
          <a:srgbClr val="82B4B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437TGp_bizpeople_light_ani</Template>
  <TotalTime>337</TotalTime>
  <Words>1016</Words>
  <Application>Microsoft Office PowerPoint</Application>
  <PresentationFormat>Presentación en pantalla (4:3)</PresentationFormat>
  <Paragraphs>65</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437TGp_bizpeople_light_ani</vt:lpstr>
      <vt:lpstr>Su guía al futuro con éxito.</vt:lpstr>
      <vt:lpstr>INTEGRANTES</vt:lpstr>
      <vt:lpstr>A que no te lo imaginas…   </vt:lpstr>
      <vt:lpstr>ENLACE CORPORATIVO</vt:lpstr>
      <vt:lpstr>¿Quienes Somos?</vt:lpstr>
      <vt:lpstr>A que nos dedicamos</vt:lpstr>
      <vt:lpstr>Misión</vt:lpstr>
      <vt:lpstr>Diapositiva 8</vt:lpstr>
      <vt:lpstr>Visión </vt:lpstr>
      <vt:lpstr>VALORES</vt:lpstr>
      <vt:lpstr>Diapositiva 11</vt:lpstr>
      <vt:lpstr>Profesionalidad:</vt:lpstr>
      <vt:lpstr>Respeto a la diversidad:</vt:lpstr>
      <vt:lpstr>Filosofía Organizacional: </vt:lpstr>
      <vt:lpstr>Política Organizacional </vt:lpstr>
      <vt:lpstr>Beneficios de Tercerizar </vt:lpstr>
      <vt:lpstr>¿ Cómo puede su empresa mejorar los resultados? </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CAROLINA</cp:lastModifiedBy>
  <cp:revision>39</cp:revision>
  <dcterms:created xsi:type="dcterms:W3CDTF">2014-03-28T20:40:22Z</dcterms:created>
  <dcterms:modified xsi:type="dcterms:W3CDTF">2014-10-04T04:53:47Z</dcterms:modified>
</cp:coreProperties>
</file>